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8"/>
  </p:notesMasterIdLst>
  <p:sldIdLst>
    <p:sldId id="2147483207" r:id="rId5"/>
    <p:sldId id="2147483208" r:id="rId6"/>
    <p:sldId id="214748338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037EBC-73DE-481B-8BB8-48F3E978B6ED}" v="2" dt="2025-07-09T20:58:44.0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100" d="100"/>
          <a:sy n="100" d="100"/>
        </p:scale>
        <p:origin x="558"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ong, Linda" userId="ccf1549b-a28c-4fe3-8c7c-7b7ef78110c0" providerId="ADAL" clId="{84037EBC-73DE-481B-8BB8-48F3E978B6ED}"/>
    <pc:docChg chg="custSel modSld">
      <pc:chgData name="Truong, Linda" userId="ccf1549b-a28c-4fe3-8c7c-7b7ef78110c0" providerId="ADAL" clId="{84037EBC-73DE-481B-8BB8-48F3E978B6ED}" dt="2025-07-09T20:59:16.575" v="13" actId="14100"/>
      <pc:docMkLst>
        <pc:docMk/>
      </pc:docMkLst>
      <pc:sldChg chg="addSp delSp modSp mod">
        <pc:chgData name="Truong, Linda" userId="ccf1549b-a28c-4fe3-8c7c-7b7ef78110c0" providerId="ADAL" clId="{84037EBC-73DE-481B-8BB8-48F3E978B6ED}" dt="2025-07-09T20:59:16.575" v="13" actId="14100"/>
        <pc:sldMkLst>
          <pc:docMk/>
          <pc:sldMk cId="608523623" sldId="2147483383"/>
        </pc:sldMkLst>
        <pc:spChg chg="mod topLvl">
          <ac:chgData name="Truong, Linda" userId="ccf1549b-a28c-4fe3-8c7c-7b7ef78110c0" providerId="ADAL" clId="{84037EBC-73DE-481B-8BB8-48F3E978B6ED}" dt="2025-07-09T20:58:51.212" v="7" actId="554"/>
          <ac:spMkLst>
            <pc:docMk/>
            <pc:sldMk cId="608523623" sldId="2147483383"/>
            <ac:spMk id="70" creationId="{30575652-1CC0-481A-9CA6-5182E7FCBEE8}"/>
          </ac:spMkLst>
        </pc:spChg>
        <pc:spChg chg="mod topLvl">
          <ac:chgData name="Truong, Linda" userId="ccf1549b-a28c-4fe3-8c7c-7b7ef78110c0" providerId="ADAL" clId="{84037EBC-73DE-481B-8BB8-48F3E978B6ED}" dt="2025-07-09T20:58:51.212" v="7" actId="554"/>
          <ac:spMkLst>
            <pc:docMk/>
            <pc:sldMk cId="608523623" sldId="2147483383"/>
            <ac:spMk id="78" creationId="{2336462D-8097-0BBC-0BBE-EEFB6208B0A1}"/>
          </ac:spMkLst>
        </pc:spChg>
        <pc:spChg chg="mod topLvl">
          <ac:chgData name="Truong, Linda" userId="ccf1549b-a28c-4fe3-8c7c-7b7ef78110c0" providerId="ADAL" clId="{84037EBC-73DE-481B-8BB8-48F3E978B6ED}" dt="2025-07-09T20:58:51.212" v="7" actId="554"/>
          <ac:spMkLst>
            <pc:docMk/>
            <pc:sldMk cId="608523623" sldId="2147483383"/>
            <ac:spMk id="81" creationId="{10745586-5143-F198-DC2E-ACCA6BD76B6F}"/>
          </ac:spMkLst>
        </pc:spChg>
        <pc:grpChg chg="add del mod">
          <ac:chgData name="Truong, Linda" userId="ccf1549b-a28c-4fe3-8c7c-7b7ef78110c0" providerId="ADAL" clId="{84037EBC-73DE-481B-8BB8-48F3E978B6ED}" dt="2025-07-09T20:58:44.075" v="6" actId="165"/>
          <ac:grpSpMkLst>
            <pc:docMk/>
            <pc:sldMk cId="608523623" sldId="2147483383"/>
            <ac:grpSpMk id="17" creationId="{A4A7C23C-5829-696F-DA39-506F88CFA038}"/>
          </ac:grpSpMkLst>
        </pc:grpChg>
        <pc:grpChg chg="add del mod">
          <ac:chgData name="Truong, Linda" userId="ccf1549b-a28c-4fe3-8c7c-7b7ef78110c0" providerId="ADAL" clId="{84037EBC-73DE-481B-8BB8-48F3E978B6ED}" dt="2025-07-09T20:58:44.075" v="6" actId="165"/>
          <ac:grpSpMkLst>
            <pc:docMk/>
            <pc:sldMk cId="608523623" sldId="2147483383"/>
            <ac:grpSpMk id="71" creationId="{C91E9FA0-18D4-A356-BAA6-84E388D114CD}"/>
          </ac:grpSpMkLst>
        </pc:grpChg>
        <pc:grpChg chg="add del mod">
          <ac:chgData name="Truong, Linda" userId="ccf1549b-a28c-4fe3-8c7c-7b7ef78110c0" providerId="ADAL" clId="{84037EBC-73DE-481B-8BB8-48F3E978B6ED}" dt="2025-07-09T20:58:44.075" v="6" actId="165"/>
          <ac:grpSpMkLst>
            <pc:docMk/>
            <pc:sldMk cId="608523623" sldId="2147483383"/>
            <ac:grpSpMk id="79" creationId="{56A91A87-1738-6285-BFD0-ECE543EFB7A0}"/>
          </ac:grpSpMkLst>
        </pc:grpChg>
        <pc:picChg chg="del">
          <ac:chgData name="Truong, Linda" userId="ccf1549b-a28c-4fe3-8c7c-7b7ef78110c0" providerId="ADAL" clId="{84037EBC-73DE-481B-8BB8-48F3E978B6ED}" dt="2025-07-09T20:58:05.929" v="0" actId="478"/>
          <ac:picMkLst>
            <pc:docMk/>
            <pc:sldMk cId="608523623" sldId="2147483383"/>
            <ac:picMk id="10" creationId="{5D19938A-11B3-C043-7EC2-E0315EC2C2AA}"/>
          </ac:picMkLst>
        </pc:picChg>
        <pc:picChg chg="del">
          <ac:chgData name="Truong, Linda" userId="ccf1549b-a28c-4fe3-8c7c-7b7ef78110c0" providerId="ADAL" clId="{84037EBC-73DE-481B-8BB8-48F3E978B6ED}" dt="2025-07-09T20:58:05.929" v="0" actId="478"/>
          <ac:picMkLst>
            <pc:docMk/>
            <pc:sldMk cId="608523623" sldId="2147483383"/>
            <ac:picMk id="14" creationId="{95EA8399-7AA0-0027-C8B5-B6281B382CAB}"/>
          </ac:picMkLst>
        </pc:picChg>
        <pc:picChg chg="del">
          <ac:chgData name="Truong, Linda" userId="ccf1549b-a28c-4fe3-8c7c-7b7ef78110c0" providerId="ADAL" clId="{84037EBC-73DE-481B-8BB8-48F3E978B6ED}" dt="2025-07-09T20:58:05.929" v="0" actId="478"/>
          <ac:picMkLst>
            <pc:docMk/>
            <pc:sldMk cId="608523623" sldId="2147483383"/>
            <ac:picMk id="16" creationId="{55867484-B9E0-F362-6293-656199D178E2}"/>
          </ac:picMkLst>
        </pc:picChg>
        <pc:picChg chg="mod topLvl">
          <ac:chgData name="Truong, Linda" userId="ccf1549b-a28c-4fe3-8c7c-7b7ef78110c0" providerId="ADAL" clId="{84037EBC-73DE-481B-8BB8-48F3E978B6ED}" dt="2025-07-09T20:58:44.075" v="6" actId="165"/>
          <ac:picMkLst>
            <pc:docMk/>
            <pc:sldMk cId="608523623" sldId="2147483383"/>
            <ac:picMk id="69" creationId="{80027C38-92C4-B5DE-88F0-DA5338CDEC3D}"/>
          </ac:picMkLst>
        </pc:picChg>
        <pc:picChg chg="mod topLvl">
          <ac:chgData name="Truong, Linda" userId="ccf1549b-a28c-4fe3-8c7c-7b7ef78110c0" providerId="ADAL" clId="{84037EBC-73DE-481B-8BB8-48F3E978B6ED}" dt="2025-07-09T20:58:44.075" v="6" actId="165"/>
          <ac:picMkLst>
            <pc:docMk/>
            <pc:sldMk cId="608523623" sldId="2147483383"/>
            <ac:picMk id="77" creationId="{09862B91-9BBC-20FE-A766-D8D748D10A34}"/>
          </ac:picMkLst>
        </pc:picChg>
        <pc:picChg chg="mod topLvl">
          <ac:chgData name="Truong, Linda" userId="ccf1549b-a28c-4fe3-8c7c-7b7ef78110c0" providerId="ADAL" clId="{84037EBC-73DE-481B-8BB8-48F3E978B6ED}" dt="2025-07-09T20:58:44.075" v="6" actId="165"/>
          <ac:picMkLst>
            <pc:docMk/>
            <pc:sldMk cId="608523623" sldId="2147483383"/>
            <ac:picMk id="80" creationId="{D5170D1C-C950-07E2-B349-2B57E22D50E3}"/>
          </ac:picMkLst>
        </pc:picChg>
        <pc:cxnChg chg="mod">
          <ac:chgData name="Truong, Linda" userId="ccf1549b-a28c-4fe3-8c7c-7b7ef78110c0" providerId="ADAL" clId="{84037EBC-73DE-481B-8BB8-48F3E978B6ED}" dt="2025-07-09T20:59:16.575" v="13" actId="14100"/>
          <ac:cxnSpMkLst>
            <pc:docMk/>
            <pc:sldMk cId="608523623" sldId="2147483383"/>
            <ac:cxnSpMk id="15" creationId="{7BFC8798-00FA-BA81-D4F8-702C3119D52E}"/>
          </ac:cxnSpMkLst>
        </pc:cxnChg>
      </pc:sldChg>
    </pc:docChg>
  </pc:docChgLst>
  <pc:docChgLst>
    <pc:chgData name="Mohamedali, Mohamed" userId="S::mohamed.mohamedali@accenture.com::c34bb293-32f5-4b81-974b-dd0646678ac5" providerId="AD" clId="Web-{5BCC17D6-631C-538F-1B07-C1AFB99197B2}"/>
    <pc:docChg chg="addSld delSld">
      <pc:chgData name="Mohamedali, Mohamed" userId="S::mohamed.mohamedali@accenture.com::c34bb293-32f5-4b81-974b-dd0646678ac5" providerId="AD" clId="Web-{5BCC17D6-631C-538F-1B07-C1AFB99197B2}" dt="2025-06-30T22:36:56.130" v="1"/>
      <pc:docMkLst>
        <pc:docMk/>
      </pc:docMkLst>
      <pc:sldChg chg="del">
        <pc:chgData name="Mohamedali, Mohamed" userId="S::mohamed.mohamedali@accenture.com::c34bb293-32f5-4b81-974b-dd0646678ac5" providerId="AD" clId="Web-{5BCC17D6-631C-538F-1B07-C1AFB99197B2}" dt="2025-06-30T22:36:56.130" v="1"/>
        <pc:sldMkLst>
          <pc:docMk/>
          <pc:sldMk cId="608523623" sldId="2147483383"/>
        </pc:sldMkLst>
      </pc:sldChg>
      <pc:sldChg chg="add">
        <pc:chgData name="Mohamedali, Mohamed" userId="S::mohamed.mohamedali@accenture.com::c34bb293-32f5-4b81-974b-dd0646678ac5" providerId="AD" clId="Web-{5BCC17D6-631C-538F-1B07-C1AFB99197B2}" dt="2025-06-30T22:36:42.208" v="0"/>
        <pc:sldMkLst>
          <pc:docMk/>
          <pc:sldMk cId="1997560099" sldId="2147483384"/>
        </pc:sldMkLst>
      </pc:sldChg>
    </pc:docChg>
  </pc:docChgLst>
  <pc:docChgLst>
    <pc:chgData name="Mohamedali, Mohamed" userId="S::mohamed.mohamedali@accenture.com::c34bb293-32f5-4b81-974b-dd0646678ac5" providerId="AD" clId="Web-{13334499-26AA-E8AE-5E82-79E6EEEF0590}"/>
    <pc:docChg chg="addSld delSld">
      <pc:chgData name="Mohamedali, Mohamed" userId="S::mohamed.mohamedali@accenture.com::c34bb293-32f5-4b81-974b-dd0646678ac5" providerId="AD" clId="Web-{13334499-26AA-E8AE-5E82-79E6EEEF0590}" dt="2025-07-07T22:19:37.708" v="1"/>
      <pc:docMkLst>
        <pc:docMk/>
      </pc:docMkLst>
      <pc:sldChg chg="add">
        <pc:chgData name="Mohamedali, Mohamed" userId="S::mohamed.mohamedali@accenture.com::c34bb293-32f5-4b81-974b-dd0646678ac5" providerId="AD" clId="Web-{13334499-26AA-E8AE-5E82-79E6EEEF0590}" dt="2025-07-07T22:17:43.988" v="0"/>
        <pc:sldMkLst>
          <pc:docMk/>
          <pc:sldMk cId="608523623" sldId="2147483383"/>
        </pc:sldMkLst>
      </pc:sldChg>
      <pc:sldChg chg="del">
        <pc:chgData name="Mohamedali, Mohamed" userId="S::mohamed.mohamedali@accenture.com::c34bb293-32f5-4b81-974b-dd0646678ac5" providerId="AD" clId="Web-{13334499-26AA-E8AE-5E82-79E6EEEF0590}" dt="2025-07-07T22:19:37.708" v="1"/>
        <pc:sldMkLst>
          <pc:docMk/>
          <pc:sldMk cId="1997560099" sldId="21474833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0FAFF3-E620-4069-BA8F-9B97C2B35CC2}" type="datetimeFigureOut">
              <a:rPr lang="en-US" smtClean="0"/>
              <a:t>7/20/2025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F918D-4F44-4427-ABC0-6B150A69FDA3}" type="slidenum">
              <a:rPr lang="en-US" smtClean="0"/>
              <a:t>‹#›</a:t>
            </a:fld>
            <a:endParaRPr lang="en-US"/>
          </a:p>
        </p:txBody>
      </p:sp>
    </p:spTree>
    <p:extLst>
      <p:ext uri="{BB962C8B-B14F-4D97-AF65-F5344CB8AC3E}">
        <p14:creationId xmlns:p14="http://schemas.microsoft.com/office/powerpoint/2010/main" val="2370925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09982-8581-E158-10AE-D7AF639E8A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02FFB-BBEF-0E53-8A62-2BCF938742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5AD4D7-1787-04A7-E4A4-4D872FB104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8654BAD-5199-4296-D95E-BE50218FDE5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A65AD-5A8D-4118-97FC-24037657BE7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32901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6CA19-2C5F-90A7-7B3B-31AEDC89D0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5A707E-F065-F08C-FC11-46723ED2EF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925AC7-EA4B-F0BE-8FB6-F0A56647F3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A2438FE-90B1-5B71-456A-BB67ADA1DF4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A65AD-5A8D-4118-97FC-24037657BE7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72957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03964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60">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2242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60">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782424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60">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Sans Display" pitchFamily="2"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Sans Display" pitchFamily="2"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92920453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Sans Display" pitchFamily="2"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Sans Display" pitchFamily="2"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svg"/><Relationship Id="rId26" Type="http://schemas.openxmlformats.org/officeDocument/2006/relationships/image" Target="../media/image27.png"/><Relationship Id="rId3" Type="http://schemas.openxmlformats.org/officeDocument/2006/relationships/image" Target="../media/image1.png"/><Relationship Id="rId21" Type="http://schemas.openxmlformats.org/officeDocument/2006/relationships/image" Target="../media/image22.png"/><Relationship Id="rId34" Type="http://schemas.openxmlformats.org/officeDocument/2006/relationships/image" Target="../media/image35.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5" Type="http://schemas.openxmlformats.org/officeDocument/2006/relationships/image" Target="../media/image26.svg"/><Relationship Id="rId33" Type="http://schemas.openxmlformats.org/officeDocument/2006/relationships/image" Target="../media/image34.svg"/><Relationship Id="rId2" Type="http://schemas.openxmlformats.org/officeDocument/2006/relationships/notesSlide" Target="../notesSlides/notesSlide2.xml"/><Relationship Id="rId16" Type="http://schemas.openxmlformats.org/officeDocument/2006/relationships/image" Target="../media/image17.svg"/><Relationship Id="rId20" Type="http://schemas.openxmlformats.org/officeDocument/2006/relationships/image" Target="../media/image21.svg"/><Relationship Id="rId29" Type="http://schemas.openxmlformats.org/officeDocument/2006/relationships/image" Target="../media/image30.svg"/><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svg"/><Relationship Id="rId19" Type="http://schemas.openxmlformats.org/officeDocument/2006/relationships/image" Target="../media/image20.png"/><Relationship Id="rId31" Type="http://schemas.openxmlformats.org/officeDocument/2006/relationships/image" Target="../media/image32.svg"/><Relationship Id="rId4" Type="http://schemas.openxmlformats.org/officeDocument/2006/relationships/image" Target="../media/image2.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svg"/><Relationship Id="rId27" Type="http://schemas.openxmlformats.org/officeDocument/2006/relationships/image" Target="../media/image28.svg"/><Relationship Id="rId30" Type="http://schemas.openxmlformats.org/officeDocument/2006/relationships/image" Target="../media/image31.png"/><Relationship Id="rId35" Type="http://schemas.openxmlformats.org/officeDocument/2006/relationships/image" Target="../media/image36.svg"/><Relationship Id="rId8"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5F6CA-9EC4-64F5-6B03-DA6A64057ACD}"/>
            </a:ext>
          </a:extLst>
        </p:cNvPr>
        <p:cNvGrpSpPr/>
        <p:nvPr/>
      </p:nvGrpSpPr>
      <p:grpSpPr>
        <a:xfrm>
          <a:off x="0" y="0"/>
          <a:ext cx="0" cy="0"/>
          <a:chOff x="0" y="0"/>
          <a:chExt cx="0" cy="0"/>
        </a:xfrm>
      </p:grpSpPr>
      <p:sp>
        <p:nvSpPr>
          <p:cNvPr id="19" name="Google Shape;523;p32">
            <a:extLst>
              <a:ext uri="{FF2B5EF4-FFF2-40B4-BE49-F238E27FC236}">
                <a16:creationId xmlns:a16="http://schemas.microsoft.com/office/drawing/2014/main" id="{2FAFE51D-DCC2-BD7C-01CB-3F9FDB4A9F57}"/>
              </a:ext>
            </a:extLst>
          </p:cNvPr>
          <p:cNvSpPr/>
          <p:nvPr/>
        </p:nvSpPr>
        <p:spPr>
          <a:xfrm>
            <a:off x="8603286" y="772316"/>
            <a:ext cx="3057248" cy="848737"/>
          </a:xfrm>
          <a:prstGeom prst="roundRect">
            <a:avLst>
              <a:gd name="adj" fmla="val 9670"/>
            </a:avLst>
          </a:prstGeom>
          <a:solidFill>
            <a:srgbClr val="FFFFFF">
              <a:lumMod val="95000"/>
            </a:srgbClr>
          </a:solidFill>
          <a:ln>
            <a:noFill/>
          </a:ln>
        </p:spPr>
        <p:txBody>
          <a:bodyPr spcFirstLastPara="1" wrap="square" lIns="0" tIns="121837" rIns="0" bIns="121837"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0" cap="none" spc="0" normalizeH="0" baseline="0" noProof="0">
              <a:ln>
                <a:noFill/>
              </a:ln>
              <a:solidFill>
                <a:srgbClr val="000000"/>
              </a:solidFill>
              <a:effectLst/>
              <a:uLnTx/>
              <a:uFillTx/>
              <a:latin typeface="Graphik Regular" panose="020B0503030202060203" pitchFamily="34" charset="77"/>
              <a:ea typeface="DM Sans 14pt"/>
              <a:cs typeface="DM Sans 14pt"/>
              <a:sym typeface="DM Sans"/>
            </a:endParaRPr>
          </a:p>
        </p:txBody>
      </p:sp>
      <p:cxnSp>
        <p:nvCxnSpPr>
          <p:cNvPr id="7" name="Straight Connector 6">
            <a:extLst>
              <a:ext uri="{FF2B5EF4-FFF2-40B4-BE49-F238E27FC236}">
                <a16:creationId xmlns:a16="http://schemas.microsoft.com/office/drawing/2014/main" id="{C2C09C9F-CD11-2BAA-57DD-6A6EBFCACE2A}"/>
              </a:ext>
            </a:extLst>
          </p:cNvPr>
          <p:cNvCxnSpPr>
            <a:cxnSpLocks/>
          </p:cNvCxnSpPr>
          <p:nvPr/>
        </p:nvCxnSpPr>
        <p:spPr>
          <a:xfrm>
            <a:off x="10086972" y="776224"/>
            <a:ext cx="0" cy="848737"/>
          </a:xfrm>
          <a:prstGeom prst="line">
            <a:avLst/>
          </a:prstGeom>
          <a:noFill/>
          <a:ln w="6350" cap="flat" cmpd="sng" algn="ctr">
            <a:solidFill>
              <a:srgbClr val="E6E6DC"/>
            </a:solidFill>
            <a:prstDash val="solid"/>
            <a:miter lim="800000"/>
          </a:ln>
          <a:effectLst/>
        </p:spPr>
      </p:cxnSp>
      <p:sp>
        <p:nvSpPr>
          <p:cNvPr id="12" name="Google Shape;498;p32">
            <a:extLst>
              <a:ext uri="{FF2B5EF4-FFF2-40B4-BE49-F238E27FC236}">
                <a16:creationId xmlns:a16="http://schemas.microsoft.com/office/drawing/2014/main" id="{E29A2550-11F6-46A0-1E7C-921BC57D647E}"/>
              </a:ext>
            </a:extLst>
          </p:cNvPr>
          <p:cNvSpPr/>
          <p:nvPr/>
        </p:nvSpPr>
        <p:spPr>
          <a:xfrm>
            <a:off x="700558" y="1738027"/>
            <a:ext cx="2942106" cy="2056088"/>
          </a:xfrm>
          <a:prstGeom prst="roundRect">
            <a:avLst>
              <a:gd name="adj" fmla="val 4215"/>
            </a:avLst>
          </a:prstGeom>
          <a:solidFill>
            <a:srgbClr val="DDEEF9"/>
          </a:solidFill>
          <a:ln w="9525" cap="flat" cmpd="sng">
            <a:noFill/>
            <a:prstDash val="solid"/>
            <a:round/>
            <a:headEnd type="none" w="sm" len="sm"/>
            <a:tailEnd type="none" w="sm" len="sm"/>
          </a:ln>
        </p:spPr>
        <p:txBody>
          <a:bodyPr spcFirstLastPara="1" wrap="square" lIns="182880" tIns="182880" rIns="0" bIns="0" anchor="ctr" anchorCtr="0">
            <a:noAutofit/>
          </a:bodyPr>
          <a:lstStyle/>
          <a:p>
            <a:pPr marL="0" marR="0" lvl="0" indent="0" algn="l" defTabSz="914400" rtl="0" eaLnBrk="1" fontAlgn="auto" latinLnBrk="0" hangingPunct="1">
              <a:lnSpc>
                <a:spcPts val="1780"/>
              </a:lnSpc>
              <a:spcBef>
                <a:spcPct val="0"/>
              </a:spcBef>
              <a:spcAft>
                <a:spcPct val="0"/>
              </a:spcAft>
              <a:buClrTx/>
              <a:buSzTx/>
              <a:buFontTx/>
              <a:buNone/>
              <a:tabLst/>
              <a:defRPr/>
            </a:pPr>
            <a:r>
              <a:rPr kumimoji="0" lang="en-US" sz="1400" b="0" i="0" u="none" strike="noStrike" kern="0" cap="none" spc="0" normalizeH="0" baseline="0" noProof="0">
                <a:ln>
                  <a:noFill/>
                </a:ln>
                <a:solidFill>
                  <a:prstClr val="black"/>
                </a:solidFill>
                <a:effectLst/>
                <a:uLnTx/>
                <a:uFillTx/>
                <a:latin typeface="Aptos" panose="02110004020202020204"/>
                <a:ea typeface="+mn-lt"/>
                <a:cs typeface="+mn-lt"/>
                <a:sym typeface="DM Sans Light"/>
              </a:rPr>
              <a:t>Maintenance teams rely on periodic inspections and post-failure reports to schedule repairs, often resulting in unexpected equipment breakdowns and production stoppages</a:t>
            </a:r>
            <a:endParaRPr kumimoji="0" lang="en-US" sz="1800" b="0" i="0" u="none" strike="noStrike" kern="1200" cap="none" spc="0" normalizeH="0" baseline="0" noProof="0">
              <a:ln>
                <a:noFill/>
              </a:ln>
              <a:solidFill>
                <a:prstClr val="black"/>
              </a:solidFill>
              <a:effectLst/>
              <a:uLnTx/>
              <a:uFillTx/>
              <a:latin typeface="Aptos" panose="02110004020202020204"/>
              <a:ea typeface="+mn-lt"/>
              <a:cs typeface="+mn-lt"/>
            </a:endParaRPr>
          </a:p>
        </p:txBody>
      </p:sp>
      <p:sp>
        <p:nvSpPr>
          <p:cNvPr id="14" name="Google Shape;523;p32">
            <a:extLst>
              <a:ext uri="{FF2B5EF4-FFF2-40B4-BE49-F238E27FC236}">
                <a16:creationId xmlns:a16="http://schemas.microsoft.com/office/drawing/2014/main" id="{22271500-F23D-36C2-D381-A43740AF4D0E}"/>
              </a:ext>
            </a:extLst>
          </p:cNvPr>
          <p:cNvSpPr/>
          <p:nvPr/>
        </p:nvSpPr>
        <p:spPr>
          <a:xfrm>
            <a:off x="883241" y="1904766"/>
            <a:ext cx="574433" cy="242052"/>
          </a:xfrm>
          <a:prstGeom prst="roundRect">
            <a:avLst>
              <a:gd name="adj" fmla="val 50000"/>
            </a:avLst>
          </a:prstGeom>
          <a:solidFill>
            <a:srgbClr val="0078D4"/>
          </a:solidFill>
          <a:ln>
            <a:noFill/>
          </a:ln>
        </p:spPr>
        <p:txBody>
          <a:bodyPr spcFirstLastPara="1" wrap="square" lIns="0" tIns="121837" rIns="0" bIns="121837"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0" cap="none" spc="0" normalizeH="0" baseline="0" noProof="0">
                <a:ln>
                  <a:noFill/>
                </a:ln>
                <a:solidFill>
                  <a:prstClr val="white"/>
                </a:solidFill>
                <a:effectLst/>
                <a:uLnTx/>
                <a:uFillTx/>
                <a:latin typeface="Segoe Sans Display" pitchFamily="2" charset="0"/>
                <a:ea typeface="DM Sans 14pt"/>
                <a:cs typeface="Segoe Sans Display" pitchFamily="2" charset="0"/>
                <a:sym typeface="DM Sans"/>
              </a:rPr>
              <a:t>From</a:t>
            </a:r>
          </a:p>
        </p:txBody>
      </p:sp>
      <p:sp>
        <p:nvSpPr>
          <p:cNvPr id="15" name="Google Shape;498;p32">
            <a:extLst>
              <a:ext uri="{FF2B5EF4-FFF2-40B4-BE49-F238E27FC236}">
                <a16:creationId xmlns:a16="http://schemas.microsoft.com/office/drawing/2014/main" id="{BDF52B04-3813-EEC9-A5FD-9A15AACDE04E}"/>
              </a:ext>
            </a:extLst>
          </p:cNvPr>
          <p:cNvSpPr/>
          <p:nvPr/>
        </p:nvSpPr>
        <p:spPr>
          <a:xfrm>
            <a:off x="3754550" y="1738027"/>
            <a:ext cx="2243664" cy="4802915"/>
          </a:xfrm>
          <a:prstGeom prst="roundRect">
            <a:avLst>
              <a:gd name="adj" fmla="val 3353"/>
            </a:avLst>
          </a:prstGeom>
          <a:solidFill>
            <a:srgbClr val="FFFFFF">
              <a:alpha val="11373"/>
            </a:srgbClr>
          </a:solidFill>
          <a:ln w="9525" cap="flat" cmpd="sng">
            <a:solidFill>
              <a:srgbClr val="FFFFFF">
                <a:lumMod val="85000"/>
              </a:srgbClr>
            </a:solidFill>
            <a:prstDash val="solid"/>
            <a:round/>
            <a:headEnd type="none" w="sm" len="sm"/>
            <a:tailEnd type="none" w="sm" len="sm"/>
          </a:ln>
        </p:spPr>
        <p:txBody>
          <a:bodyPr spcFirstLastPara="1" wrap="square" lIns="91440" tIns="91440" rIns="91440" bIns="335092" anchor="t" anchorCtr="0">
            <a:no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GB" sz="1050" b="0" i="0" u="none" strike="noStrike" kern="1200" cap="none" spc="0" normalizeH="0" baseline="0" noProof="0">
                <a:ln>
                  <a:noFill/>
                </a:ln>
                <a:solidFill>
                  <a:srgbClr val="0078D4"/>
                </a:solidFill>
                <a:effectLst/>
                <a:uLnTx/>
                <a:uFillTx/>
                <a:latin typeface="Segoe Sans Display"/>
                <a:ea typeface="DM Sans 14pt SemiBold"/>
                <a:cs typeface="Segoe Sans Display"/>
                <a:sym typeface="DM Sans Light"/>
              </a:rPr>
              <a:t>Current Workflow Challenges</a:t>
            </a:r>
          </a:p>
          <a:p>
            <a:pPr marL="0" marR="0" lvl="0" indent="0" algn="l" defTabSz="914400" rtl="0" eaLnBrk="1" fontAlgn="base" latinLnBrk="0" hangingPunct="1">
              <a:lnSpc>
                <a:spcPct val="100000"/>
              </a:lnSpc>
              <a:spcBef>
                <a:spcPts val="600"/>
              </a:spcBef>
              <a:spcAft>
                <a:spcPct val="0"/>
              </a:spcAft>
              <a:buClrTx/>
              <a:buSzTx/>
              <a:buFontTx/>
              <a:buNone/>
              <a:tabLst/>
              <a:defRPr/>
            </a:pPr>
            <a:endParaRPr kumimoji="0" lang="en-GB" sz="100" b="0" i="0" u="none" strike="noStrike" kern="1200" cap="none" spc="0" normalizeH="0" baseline="0" noProof="0">
              <a:ln>
                <a:noFill/>
              </a:ln>
              <a:solidFill>
                <a:srgbClr val="000000"/>
              </a:solidFill>
              <a:effectLst/>
              <a:uLnTx/>
              <a:uFillTx/>
              <a:latin typeface="Segoe Sans Display" pitchFamily="2" charset="0"/>
              <a:ea typeface="DM Sans 14pt Light"/>
              <a:cs typeface="Segoe Sans Display" pitchFamily="2" charset="0"/>
              <a:sym typeface="DM Sans Light"/>
            </a:endParaRPr>
          </a:p>
          <a:p>
            <a:pPr marL="171450" marR="0" lvl="0" indent="-1714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Segoe Sans Display"/>
                <a:ea typeface="+mn-lt"/>
                <a:cs typeface="Segoe Sans Display"/>
                <a:sym typeface="DM Sans Light"/>
              </a:rPr>
              <a:t>Lack of early warning signals causes reactive maintenance</a:t>
            </a:r>
            <a:endParaRPr kumimoji="0" lang="en-US" sz="1050" b="0" i="0" u="none" strike="noStrike" kern="1200" cap="none" spc="0" normalizeH="0" baseline="0" noProof="0">
              <a:ln>
                <a:noFill/>
              </a:ln>
              <a:solidFill>
                <a:prstClr val="black"/>
              </a:solidFill>
              <a:effectLst/>
              <a:uLnTx/>
              <a:uFillTx/>
              <a:latin typeface="Segoe Sans Display" pitchFamily="2" charset="0"/>
              <a:ea typeface="+mn-lt"/>
              <a:cs typeface="Segoe Sans Display" pitchFamily="2" charset="0"/>
              <a:sym typeface="DM Sans Light"/>
            </a:endParaRPr>
          </a:p>
          <a:p>
            <a:pPr marL="171450" marR="0" lvl="0" indent="-171450" algn="l" defTabSz="914400" rtl="0" eaLnBrk="1" fontAlgn="auto" latinLnBrk="0" hangingPunct="1">
              <a:lnSpc>
                <a:spcPct val="100000"/>
              </a:lnSpc>
              <a:spcBef>
                <a:spcPts val="600"/>
              </a:spcBef>
              <a:spcAft>
                <a:spcPct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Aptos" panose="02110004020202020204"/>
                <a:ea typeface="+mn-lt"/>
                <a:cs typeface="+mn-lt"/>
              </a:rPr>
              <a:t>Equipment failure leads to unexpected downtime</a:t>
            </a:r>
            <a:endParaRPr kumimoji="0" lang="en-US" sz="1050" b="0" i="0" u="none" strike="noStrike" kern="1200" cap="none" spc="0" normalizeH="0" baseline="0" noProof="0">
              <a:ln>
                <a:noFill/>
              </a:ln>
              <a:solidFill>
                <a:prstClr val="black"/>
              </a:solidFill>
              <a:effectLst/>
              <a:uLnTx/>
              <a:uFillTx/>
              <a:latin typeface="Aptos"/>
              <a:ea typeface="DM Sans 14pt Light"/>
              <a:cs typeface="Segoe Sans Display" pitchFamily="2" charset="0"/>
            </a:endParaRPr>
          </a:p>
          <a:p>
            <a:pPr marL="171450" marR="0" lvl="0" indent="-1714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Aptos" panose="02110004020202020204"/>
                <a:ea typeface="+mn-lt"/>
                <a:cs typeface="+mn-lt"/>
                <a:sym typeface="DM Sans Light"/>
              </a:rPr>
              <a:t>Manual analysis of logs and sensors is time-consuming</a:t>
            </a:r>
            <a:endParaRPr kumimoji="0" lang="en-US" sz="1050" b="0" i="0" u="none" strike="noStrike" kern="1200" cap="none" spc="0" normalizeH="0" baseline="0" noProof="0">
              <a:ln>
                <a:noFill/>
              </a:ln>
              <a:solidFill>
                <a:srgbClr val="000000"/>
              </a:solidFill>
              <a:effectLst/>
              <a:uLnTx/>
              <a:uFillTx/>
              <a:latin typeface="Aptos" panose="02110004020202020204"/>
              <a:ea typeface="+mn-lt"/>
              <a:cs typeface="+mn-lt"/>
            </a:endParaRPr>
          </a:p>
          <a:p>
            <a:pPr marL="171450" marR="0" lvl="0" indent="-171450" algn="l" defTabSz="914400" rtl="0" eaLnBrk="1" fontAlgn="auto" latinLnBrk="0" hangingPunct="1">
              <a:lnSpc>
                <a:spcPct val="100000"/>
              </a:lnSpc>
              <a:spcBef>
                <a:spcPts val="600"/>
              </a:spcBef>
              <a:spcAft>
                <a:spcPct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Aptos" panose="02110004020202020204"/>
                <a:ea typeface="+mn-lt"/>
                <a:cs typeface="+mn-lt"/>
              </a:rPr>
              <a:t>Inefficient maintenance scheduling inflates costs and delays</a:t>
            </a:r>
          </a:p>
          <a:p>
            <a:pPr marL="0" marR="0" lvl="0" indent="0" algn="l" defTabSz="914400" rtl="0" eaLnBrk="1" fontAlgn="auto" latinLnBrk="0" hangingPunct="1">
              <a:lnSpc>
                <a:spcPct val="100000"/>
              </a:lnSpc>
              <a:spcBef>
                <a:spcPts val="60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ptos" panose="02110004020202020204"/>
              <a:ea typeface="+mn-lt"/>
              <a:cs typeface="+mn-lt"/>
            </a:endParaRPr>
          </a:p>
        </p:txBody>
      </p:sp>
      <p:sp>
        <p:nvSpPr>
          <p:cNvPr id="17" name="Google Shape;498;p32">
            <a:extLst>
              <a:ext uri="{FF2B5EF4-FFF2-40B4-BE49-F238E27FC236}">
                <a16:creationId xmlns:a16="http://schemas.microsoft.com/office/drawing/2014/main" id="{1D46F5E2-F6D0-EE62-2AFE-331518447D88}"/>
              </a:ext>
            </a:extLst>
          </p:cNvPr>
          <p:cNvSpPr/>
          <p:nvPr/>
        </p:nvSpPr>
        <p:spPr>
          <a:xfrm>
            <a:off x="6108367" y="1700449"/>
            <a:ext cx="2339831" cy="4805115"/>
          </a:xfrm>
          <a:prstGeom prst="roundRect">
            <a:avLst>
              <a:gd name="adj" fmla="val 4215"/>
            </a:avLst>
          </a:prstGeom>
          <a:solidFill>
            <a:srgbClr val="FFFFFF">
              <a:alpha val="11373"/>
            </a:srgbClr>
          </a:solidFill>
          <a:ln w="9525" cap="flat" cmpd="sng">
            <a:solidFill>
              <a:srgbClr val="FFFFFF">
                <a:lumMod val="85000"/>
              </a:srgbClr>
            </a:solidFill>
            <a:prstDash val="solid"/>
            <a:round/>
            <a:headEnd type="none" w="sm" len="sm"/>
            <a:tailEnd type="none" w="sm" len="sm"/>
          </a:ln>
        </p:spPr>
        <p:txBody>
          <a:bodyPr spcFirstLastPara="1" wrap="square" lIns="91440" tIns="91440" rIns="91440" bIns="335092" anchor="t" anchorCtr="0">
            <a:no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GB" sz="1050" b="0" i="0" u="none" strike="noStrike" kern="1200" cap="none" spc="0" normalizeH="0" baseline="0" noProof="0">
                <a:ln>
                  <a:noFill/>
                </a:ln>
                <a:solidFill>
                  <a:srgbClr val="0078D4"/>
                </a:solidFill>
                <a:effectLst/>
                <a:uLnTx/>
                <a:uFillTx/>
                <a:latin typeface="Segoe Sans Display" pitchFamily="2" charset="0"/>
                <a:ea typeface="+mn-ea"/>
                <a:cs typeface="Segoe Sans Display" pitchFamily="2" charset="0"/>
                <a:sym typeface="DM Sans Light"/>
              </a:rPr>
              <a:t>Key Features</a:t>
            </a:r>
          </a:p>
        </p:txBody>
      </p:sp>
      <p:sp>
        <p:nvSpPr>
          <p:cNvPr id="18" name="Google Shape;523;p32">
            <a:extLst>
              <a:ext uri="{FF2B5EF4-FFF2-40B4-BE49-F238E27FC236}">
                <a16:creationId xmlns:a16="http://schemas.microsoft.com/office/drawing/2014/main" id="{4F891FDA-E5B6-988F-E673-6A4EE57256BA}"/>
              </a:ext>
            </a:extLst>
          </p:cNvPr>
          <p:cNvSpPr/>
          <p:nvPr/>
        </p:nvSpPr>
        <p:spPr>
          <a:xfrm>
            <a:off x="6248885" y="2233079"/>
            <a:ext cx="2066440" cy="564659"/>
          </a:xfrm>
          <a:prstGeom prst="roundRect">
            <a:avLst>
              <a:gd name="adj" fmla="val 9670"/>
            </a:avLst>
          </a:prstGeom>
          <a:solidFill>
            <a:srgbClr val="FFFFFF">
              <a:lumMod val="85000"/>
              <a:alpha val="20000"/>
            </a:srgbClr>
          </a:solidFill>
          <a:ln>
            <a:noFill/>
          </a:ln>
        </p:spPr>
        <p:txBody>
          <a:bodyPr spcFirstLastPara="1" wrap="square" lIns="72000" tIns="144000" rIns="72000" bIns="144000" anchor="ctr" anchorCtr="0">
            <a:noAutofit/>
          </a:bodyPr>
          <a:lstStyle/>
          <a:p>
            <a:pPr marL="0" marR="0" lvl="0" indent="0" algn="ctr" defTabSz="914400" rtl="0" eaLnBrk="1" fontAlgn="auto" latinLnBrk="0" hangingPunct="1">
              <a:lnSpc>
                <a:spcPts val="118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latin typeface="Aptos" panose="02110004020202020204"/>
                <a:ea typeface="+mn-lt"/>
                <a:cs typeface="+mn-lt"/>
                <a:sym typeface="DM Sans"/>
              </a:rPr>
              <a:t>Ingests sensor data from IoT and machine historian logs</a:t>
            </a:r>
            <a:endParaRPr kumimoji="0" lang="en-US" sz="1800" b="0" i="0" u="none" strike="noStrike" kern="1200" cap="none" spc="0" normalizeH="0" baseline="0" noProof="0">
              <a:ln>
                <a:noFill/>
              </a:ln>
              <a:solidFill>
                <a:prstClr val="black"/>
              </a:solidFill>
              <a:effectLst/>
              <a:uLnTx/>
              <a:uFillTx/>
              <a:latin typeface="Aptos" panose="02110004020202020204"/>
              <a:ea typeface="+mn-lt"/>
              <a:cs typeface="+mn-lt"/>
            </a:endParaRPr>
          </a:p>
        </p:txBody>
      </p:sp>
      <p:sp>
        <p:nvSpPr>
          <p:cNvPr id="20" name="Google Shape;523;p32">
            <a:extLst>
              <a:ext uri="{FF2B5EF4-FFF2-40B4-BE49-F238E27FC236}">
                <a16:creationId xmlns:a16="http://schemas.microsoft.com/office/drawing/2014/main" id="{2BC5CABC-FD11-59D9-1802-557A25481D5A}"/>
              </a:ext>
            </a:extLst>
          </p:cNvPr>
          <p:cNvSpPr/>
          <p:nvPr/>
        </p:nvSpPr>
        <p:spPr>
          <a:xfrm>
            <a:off x="6229343" y="3550264"/>
            <a:ext cx="2099734" cy="564659"/>
          </a:xfrm>
          <a:prstGeom prst="roundRect">
            <a:avLst>
              <a:gd name="adj" fmla="val 9670"/>
            </a:avLst>
          </a:prstGeom>
          <a:solidFill>
            <a:srgbClr val="FFFFFF">
              <a:lumMod val="85000"/>
              <a:alpha val="20000"/>
            </a:srgbClr>
          </a:solidFill>
          <a:ln>
            <a:noFill/>
          </a:ln>
        </p:spPr>
        <p:txBody>
          <a:bodyPr spcFirstLastPara="1" wrap="square" lIns="72000" tIns="144000" rIns="72000" bIns="144000" anchor="ctr" anchorCtr="0">
            <a:noAutofit/>
          </a:bodyPr>
          <a:lstStyle/>
          <a:p>
            <a:pPr marL="0" marR="0" lvl="0" indent="0" algn="ctr" defTabSz="914400" rtl="0" eaLnBrk="1" fontAlgn="auto" latinLnBrk="0" hangingPunct="1">
              <a:lnSpc>
                <a:spcPts val="118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latin typeface="Aptos" panose="02110004020202020204"/>
                <a:ea typeface="+mn-lt"/>
                <a:cs typeface="+mn-lt"/>
                <a:sym typeface="DM Sans"/>
              </a:rPr>
              <a:t>Forecasts failures using AI Builder predictive analytics (e.g., survival analysis, regression)</a:t>
            </a: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Google Shape;519;p32">
            <a:extLst>
              <a:ext uri="{FF2B5EF4-FFF2-40B4-BE49-F238E27FC236}">
                <a16:creationId xmlns:a16="http://schemas.microsoft.com/office/drawing/2014/main" id="{9681E94F-266B-C65C-3F9C-44C965281CCE}"/>
              </a:ext>
            </a:extLst>
          </p:cNvPr>
          <p:cNvSpPr txBox="1"/>
          <p:nvPr/>
        </p:nvSpPr>
        <p:spPr>
          <a:xfrm>
            <a:off x="774440" y="4615424"/>
            <a:ext cx="2858865" cy="1925518"/>
          </a:xfrm>
          <a:prstGeom prst="rect">
            <a:avLst/>
          </a:prstGeom>
          <a:noFill/>
          <a:ln>
            <a:noFill/>
          </a:ln>
        </p:spPr>
        <p:txBody>
          <a:bodyPr spcFirstLastPara="1" wrap="square" lIns="121803" tIns="60868" rIns="121803" bIns="60868" anchor="t" anchorCtr="0">
            <a:noAutofit/>
          </a:bodyPr>
          <a:lstStyle/>
          <a:p>
            <a:pPr marL="0" marR="0" lvl="0" indent="0" algn="l" defTabSz="914400" rtl="0" eaLnBrk="1" fontAlgn="base" latinLnBrk="0" hangingPunct="1">
              <a:lnSpc>
                <a:spcPct val="100000"/>
              </a:lnSpc>
              <a:spcBef>
                <a:spcPct val="0"/>
              </a:spcBef>
              <a:spcAft>
                <a:spcPct val="0"/>
              </a:spcAft>
              <a:buClr>
                <a:srgbClr val="000000"/>
              </a:buClr>
              <a:buSzPts val="500"/>
              <a:buFontTx/>
              <a:buNone/>
              <a:tabLst/>
              <a:defRPr/>
            </a:pPr>
            <a:r>
              <a:rPr kumimoji="0" lang="en-US" sz="1400" b="0" i="0" u="none" strike="noStrike" kern="1200" cap="none" spc="0" normalizeH="0" baseline="0" noProof="0">
                <a:ln>
                  <a:noFill/>
                </a:ln>
                <a:solidFill>
                  <a:srgbClr val="FFFFFF"/>
                </a:solidFill>
                <a:effectLst/>
                <a:uLnTx/>
                <a:uFillTx/>
                <a:latin typeface="Segoe UI Variable Display" pitchFamily="2" charset="0"/>
                <a:ea typeface="DM Sans 14pt Light"/>
                <a:cs typeface="Segoe UI Variable Display" pitchFamily="2" charset="0"/>
                <a:sym typeface="DM Sans Light"/>
              </a:rPr>
              <a:t>AI Agent drives real-time intent identification, intelligent routing, and hyper-personalized recommendations </a:t>
            </a:r>
            <a:endParaRPr kumimoji="0" lang="en-GB" sz="1400" b="0" i="0" u="none" strike="noStrike" kern="1200" cap="none" spc="0" normalizeH="0" baseline="0" noProof="0">
              <a:ln>
                <a:noFill/>
              </a:ln>
              <a:solidFill>
                <a:srgbClr val="FFFFFF"/>
              </a:solidFill>
              <a:effectLst/>
              <a:uLnTx/>
              <a:uFillTx/>
              <a:latin typeface="Segoe UI Variable Display" pitchFamily="2" charset="0"/>
              <a:ea typeface="DM Sans 14pt Light"/>
              <a:cs typeface="Segoe UI Variable Display" pitchFamily="2" charset="0"/>
              <a:sym typeface="DM Sans Light"/>
            </a:endParaRPr>
          </a:p>
        </p:txBody>
      </p:sp>
      <p:cxnSp>
        <p:nvCxnSpPr>
          <p:cNvPr id="34" name="Straight Connector 33">
            <a:extLst>
              <a:ext uri="{FF2B5EF4-FFF2-40B4-BE49-F238E27FC236}">
                <a16:creationId xmlns:a16="http://schemas.microsoft.com/office/drawing/2014/main" id="{0458060B-30B3-1CB1-540A-28820644E01C}"/>
              </a:ext>
            </a:extLst>
          </p:cNvPr>
          <p:cNvCxnSpPr>
            <a:cxnSpLocks/>
          </p:cNvCxnSpPr>
          <p:nvPr/>
        </p:nvCxnSpPr>
        <p:spPr>
          <a:xfrm>
            <a:off x="2180838" y="3794114"/>
            <a:ext cx="0" cy="156629"/>
          </a:xfrm>
          <a:prstGeom prst="line">
            <a:avLst/>
          </a:prstGeom>
          <a:noFill/>
          <a:ln w="12700" cap="flat" cmpd="sng" algn="ctr">
            <a:solidFill>
              <a:srgbClr val="0078D4"/>
            </a:solidFill>
            <a:prstDash val="solid"/>
            <a:miter lim="800000"/>
          </a:ln>
          <a:effectLst/>
        </p:spPr>
      </p:cxnSp>
      <p:sp>
        <p:nvSpPr>
          <p:cNvPr id="10" name="TextBox 9">
            <a:extLst>
              <a:ext uri="{FF2B5EF4-FFF2-40B4-BE49-F238E27FC236}">
                <a16:creationId xmlns:a16="http://schemas.microsoft.com/office/drawing/2014/main" id="{C872F788-214F-8B70-8C52-C95116C270FA}"/>
              </a:ext>
            </a:extLst>
          </p:cNvPr>
          <p:cNvSpPr txBox="1"/>
          <p:nvPr/>
        </p:nvSpPr>
        <p:spPr>
          <a:xfrm>
            <a:off x="11007097" y="5747180"/>
            <a:ext cx="0" cy="0"/>
          </a:xfrm>
          <a:prstGeom prst="rect">
            <a:avLst/>
          </a:prstGeom>
          <a:noFill/>
        </p:spPr>
        <p:txBody>
          <a:bodyPr wrap="none" lIns="0" tIns="0" rIns="0" bIns="0" rtlCol="0">
            <a:noAutofit/>
          </a:bodyPr>
          <a:lstStyle/>
          <a:p>
            <a:pPr marL="0" marR="0" lvl="0" indent="0" algn="l" defTabSz="228600" rtl="0" eaLnBrk="1" fontAlgn="base" latinLnBrk="0" hangingPunct="1">
              <a:lnSpc>
                <a:spcPct val="100000"/>
              </a:lnSpc>
              <a:spcBef>
                <a:spcPct val="0"/>
              </a:spcBef>
              <a:spcAft>
                <a:spcPts val="120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Google Shape;498;p32">
            <a:extLst>
              <a:ext uri="{FF2B5EF4-FFF2-40B4-BE49-F238E27FC236}">
                <a16:creationId xmlns:a16="http://schemas.microsoft.com/office/drawing/2014/main" id="{A2089281-4A2C-A460-2FA5-F0825A3B4ECA}"/>
              </a:ext>
            </a:extLst>
          </p:cNvPr>
          <p:cNvSpPr/>
          <p:nvPr/>
        </p:nvSpPr>
        <p:spPr>
          <a:xfrm>
            <a:off x="8558347" y="4294928"/>
            <a:ext cx="3057247" cy="2246014"/>
          </a:xfrm>
          <a:prstGeom prst="roundRect">
            <a:avLst>
              <a:gd name="adj" fmla="val 4215"/>
            </a:avLst>
          </a:prstGeom>
          <a:solidFill>
            <a:srgbClr val="FFFFFF">
              <a:alpha val="11373"/>
            </a:srgbClr>
          </a:solidFill>
          <a:ln w="9525" cap="flat" cmpd="sng">
            <a:solidFill>
              <a:srgbClr val="FFFFFF">
                <a:lumMod val="85000"/>
              </a:srgbClr>
            </a:solidFill>
            <a:prstDash val="solid"/>
            <a:round/>
            <a:headEnd type="none" w="sm" len="sm"/>
            <a:tailEnd type="none" w="sm" len="sm"/>
          </a:ln>
        </p:spPr>
        <p:txBody>
          <a:bodyPr spcFirstLastPara="1" wrap="square" lIns="91440" tIns="91440" rIns="91440" bIns="335092" anchor="t" anchorCtr="0">
            <a:no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GB" sz="1050" b="0" i="0" u="none" strike="noStrike" kern="1200" cap="none" spc="0" normalizeH="0" baseline="0" noProof="0">
                <a:ln>
                  <a:noFill/>
                </a:ln>
                <a:solidFill>
                  <a:srgbClr val="0078D4"/>
                </a:solidFill>
                <a:effectLst/>
                <a:uLnTx/>
                <a:uFillTx/>
                <a:latin typeface="Segoe Sans Display" pitchFamily="2" charset="0"/>
                <a:ea typeface="+mn-ea"/>
                <a:cs typeface="Segoe Sans Display" pitchFamily="2" charset="0"/>
                <a:sym typeface="DM Sans Light"/>
              </a:rPr>
              <a:t>Key User(s)</a:t>
            </a:r>
          </a:p>
        </p:txBody>
      </p:sp>
      <p:sp>
        <p:nvSpPr>
          <p:cNvPr id="26" name="Google Shape;516;p32">
            <a:extLst>
              <a:ext uri="{FF2B5EF4-FFF2-40B4-BE49-F238E27FC236}">
                <a16:creationId xmlns:a16="http://schemas.microsoft.com/office/drawing/2014/main" id="{13D66C5B-2722-BEFE-656B-2C14866CDD8B}"/>
              </a:ext>
            </a:extLst>
          </p:cNvPr>
          <p:cNvSpPr/>
          <p:nvPr/>
        </p:nvSpPr>
        <p:spPr>
          <a:xfrm>
            <a:off x="8682389" y="4807002"/>
            <a:ext cx="1283109" cy="636112"/>
          </a:xfrm>
          <a:prstGeom prst="roundRect">
            <a:avLst>
              <a:gd name="adj" fmla="val 15197"/>
            </a:avLst>
          </a:prstGeom>
          <a:solidFill>
            <a:srgbClr val="F7F7F7"/>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Aptos" panose="02110004020202020204"/>
                <a:ea typeface="+mn-lt"/>
                <a:cs typeface="+mn-lt"/>
                <a:sym typeface="DM Sans Medium"/>
              </a:rPr>
              <a:t>Maintenance Planner</a:t>
            </a:r>
            <a:endParaRPr kumimoji="0" lang="en-US" sz="1800" b="0" i="0" u="none" strike="noStrike" kern="1200" cap="none" spc="0" normalizeH="0" baseline="0" noProof="0">
              <a:ln>
                <a:noFill/>
              </a:ln>
              <a:solidFill>
                <a:prstClr val="black"/>
              </a:solidFill>
              <a:effectLst/>
              <a:uLnTx/>
              <a:uFillTx/>
              <a:latin typeface="Aptos" panose="02110004020202020204"/>
              <a:ea typeface="+mn-lt"/>
              <a:cs typeface="+mn-lt"/>
            </a:endParaRPr>
          </a:p>
        </p:txBody>
      </p:sp>
      <p:sp>
        <p:nvSpPr>
          <p:cNvPr id="22" name="Google Shape;498;p32">
            <a:extLst>
              <a:ext uri="{FF2B5EF4-FFF2-40B4-BE49-F238E27FC236}">
                <a16:creationId xmlns:a16="http://schemas.microsoft.com/office/drawing/2014/main" id="{BCC1C6A3-88CB-818C-8EE9-321C767A3345}"/>
              </a:ext>
            </a:extLst>
          </p:cNvPr>
          <p:cNvSpPr/>
          <p:nvPr/>
        </p:nvSpPr>
        <p:spPr>
          <a:xfrm>
            <a:off x="8558349" y="1740227"/>
            <a:ext cx="3057246" cy="2469658"/>
          </a:xfrm>
          <a:prstGeom prst="roundRect">
            <a:avLst>
              <a:gd name="adj" fmla="val 2947"/>
            </a:avLst>
          </a:prstGeom>
          <a:solidFill>
            <a:srgbClr val="FFFFFF">
              <a:alpha val="11373"/>
            </a:srgbClr>
          </a:solidFill>
          <a:ln w="9525" cap="flat" cmpd="sng">
            <a:solidFill>
              <a:srgbClr val="FFFFFF">
                <a:lumMod val="85000"/>
              </a:srgbClr>
            </a:solidFill>
            <a:prstDash val="solid"/>
            <a:round/>
            <a:headEnd type="none" w="sm" len="sm"/>
            <a:tailEnd type="none" w="sm" len="sm"/>
          </a:ln>
        </p:spPr>
        <p:txBody>
          <a:bodyPr spcFirstLastPara="1" wrap="square" lIns="91440" tIns="91440" rIns="91440" bIns="335092" anchor="t" anchorCtr="0">
            <a:no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GB" sz="1050" b="0" i="0" u="none" strike="noStrike" kern="1200" cap="none" spc="0" normalizeH="0" baseline="0" noProof="0">
                <a:ln>
                  <a:noFill/>
                </a:ln>
                <a:solidFill>
                  <a:srgbClr val="0078D4"/>
                </a:solidFill>
                <a:effectLst/>
                <a:uLnTx/>
                <a:uFillTx/>
                <a:latin typeface="Segoe Sans Display" pitchFamily="2" charset="0"/>
                <a:ea typeface="+mn-ea"/>
                <a:cs typeface="Segoe Sans Display" pitchFamily="2" charset="0"/>
                <a:sym typeface="DM Sans Light"/>
              </a:rPr>
              <a:t>Business Impact</a:t>
            </a:r>
          </a:p>
        </p:txBody>
      </p:sp>
      <p:sp>
        <p:nvSpPr>
          <p:cNvPr id="4" name="Google Shape;506;p32">
            <a:extLst>
              <a:ext uri="{FF2B5EF4-FFF2-40B4-BE49-F238E27FC236}">
                <a16:creationId xmlns:a16="http://schemas.microsoft.com/office/drawing/2014/main" id="{1292B3C9-CB47-303B-07BA-5918AC6A2CC4}"/>
              </a:ext>
            </a:extLst>
          </p:cNvPr>
          <p:cNvSpPr/>
          <p:nvPr/>
        </p:nvSpPr>
        <p:spPr>
          <a:xfrm>
            <a:off x="8982034" y="835703"/>
            <a:ext cx="736840" cy="185365"/>
          </a:xfrm>
          <a:prstGeom prst="roundRect">
            <a:avLst>
              <a:gd name="adj" fmla="val 7496"/>
            </a:avLst>
          </a:prstGeom>
          <a:noFill/>
          <a:ln>
            <a:noFill/>
          </a:ln>
        </p:spPr>
        <p:txBody>
          <a:bodyPr spcFirstLastPara="1" wrap="square" lIns="0" tIns="0" rIns="0" bIns="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Segoe Sans Display" pitchFamily="2" charset="0"/>
                <a:ea typeface="DM Sans 14pt ExtraLight"/>
                <a:cs typeface="Segoe Sans Display" pitchFamily="2" charset="0"/>
                <a:sym typeface="DM Sans ExtraLight"/>
              </a:rPr>
              <a:t>Subfunction</a:t>
            </a:r>
          </a:p>
        </p:txBody>
      </p:sp>
      <p:sp>
        <p:nvSpPr>
          <p:cNvPr id="44" name="Google Shape;506;p32">
            <a:extLst>
              <a:ext uri="{FF2B5EF4-FFF2-40B4-BE49-F238E27FC236}">
                <a16:creationId xmlns:a16="http://schemas.microsoft.com/office/drawing/2014/main" id="{121CCA2D-7BE0-ACB9-E4A6-00F6BDEE142E}"/>
              </a:ext>
            </a:extLst>
          </p:cNvPr>
          <p:cNvSpPr/>
          <p:nvPr/>
        </p:nvSpPr>
        <p:spPr>
          <a:xfrm>
            <a:off x="8955020" y="1335780"/>
            <a:ext cx="790869" cy="127961"/>
          </a:xfrm>
          <a:prstGeom prst="roundRect">
            <a:avLst>
              <a:gd name="adj" fmla="val 7496"/>
            </a:avLst>
          </a:prstGeom>
          <a:noFill/>
          <a:ln>
            <a:noFill/>
          </a:ln>
        </p:spPr>
        <p:txBody>
          <a:bodyPr spcFirstLastPara="1" wrap="square" lIns="0" tIns="0" rIns="0" bIns="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a:ln>
                  <a:noFill/>
                </a:ln>
                <a:solidFill>
                  <a:srgbClr val="0078D4"/>
                </a:solidFill>
                <a:effectLst/>
                <a:uLnTx/>
                <a:uFillTx/>
                <a:latin typeface="Segoe Sans Display"/>
                <a:ea typeface="DM Sans 14pt ExtraLight"/>
                <a:cs typeface="Segoe Sans Display"/>
                <a:sym typeface="DM Sans ExtraLight"/>
              </a:rPr>
              <a:t>Hi-Tech, Industrial</a:t>
            </a:r>
            <a:endParaRPr kumimoji="0" lang="en-GB" sz="800" b="0" i="0" u="none" strike="noStrike" kern="1200" cap="none" spc="0" normalizeH="0" baseline="0" noProof="0">
              <a:ln>
                <a:noFill/>
              </a:ln>
              <a:solidFill>
                <a:srgbClr val="0078D4"/>
              </a:solidFill>
              <a:effectLst/>
              <a:uLnTx/>
              <a:uFillTx/>
              <a:latin typeface="Segoe Sans Display" pitchFamily="2" charset="0"/>
              <a:ea typeface="DM Sans 14pt ExtraLight"/>
              <a:cs typeface="Segoe Sans Display" pitchFamily="2" charset="0"/>
            </a:endParaRPr>
          </a:p>
        </p:txBody>
      </p:sp>
      <p:grpSp>
        <p:nvGrpSpPr>
          <p:cNvPr id="66" name="Google Shape;2181;p75">
            <a:extLst>
              <a:ext uri="{FF2B5EF4-FFF2-40B4-BE49-F238E27FC236}">
                <a16:creationId xmlns:a16="http://schemas.microsoft.com/office/drawing/2014/main" id="{C5574B71-B179-A880-A6AC-1D40547D16D1}"/>
              </a:ext>
            </a:extLst>
          </p:cNvPr>
          <p:cNvGrpSpPr/>
          <p:nvPr/>
        </p:nvGrpSpPr>
        <p:grpSpPr>
          <a:xfrm>
            <a:off x="9247193" y="1055887"/>
            <a:ext cx="206522" cy="260407"/>
            <a:chOff x="2436" y="1723"/>
            <a:chExt cx="355" cy="426"/>
          </a:xfrm>
          <a:solidFill>
            <a:srgbClr val="0078D4"/>
          </a:solidFill>
        </p:grpSpPr>
        <p:sp>
          <p:nvSpPr>
            <p:cNvPr id="67" name="Google Shape;2182;p75">
              <a:extLst>
                <a:ext uri="{FF2B5EF4-FFF2-40B4-BE49-F238E27FC236}">
                  <a16:creationId xmlns:a16="http://schemas.microsoft.com/office/drawing/2014/main" id="{0810854D-4D30-D6FC-57E7-29DFDADCBF0C}"/>
                </a:ext>
              </a:extLst>
            </p:cNvPr>
            <p:cNvSpPr/>
            <p:nvPr/>
          </p:nvSpPr>
          <p:spPr>
            <a:xfrm>
              <a:off x="2436" y="1777"/>
              <a:ext cx="355" cy="372"/>
            </a:xfrm>
            <a:custGeom>
              <a:avLst/>
              <a:gdLst/>
              <a:ahLst/>
              <a:cxnLst/>
              <a:rect l="l" t="t" r="r" b="b"/>
              <a:pathLst>
                <a:path w="240" h="252" extrusionOk="0">
                  <a:moveTo>
                    <a:pt x="234" y="252"/>
                  </a:moveTo>
                  <a:cubicBezTo>
                    <a:pt x="6" y="252"/>
                    <a:pt x="6" y="252"/>
                    <a:pt x="6" y="252"/>
                  </a:cubicBezTo>
                  <a:cubicBezTo>
                    <a:pt x="3" y="252"/>
                    <a:pt x="0" y="250"/>
                    <a:pt x="0" y="246"/>
                  </a:cubicBezTo>
                  <a:cubicBezTo>
                    <a:pt x="0" y="6"/>
                    <a:pt x="0" y="6"/>
                    <a:pt x="0" y="6"/>
                  </a:cubicBezTo>
                  <a:cubicBezTo>
                    <a:pt x="0" y="3"/>
                    <a:pt x="3" y="0"/>
                    <a:pt x="6" y="0"/>
                  </a:cubicBezTo>
                  <a:cubicBezTo>
                    <a:pt x="72" y="0"/>
                    <a:pt x="72" y="0"/>
                    <a:pt x="72" y="0"/>
                  </a:cubicBezTo>
                  <a:cubicBezTo>
                    <a:pt x="75" y="0"/>
                    <a:pt x="78" y="3"/>
                    <a:pt x="78" y="6"/>
                  </a:cubicBezTo>
                  <a:cubicBezTo>
                    <a:pt x="78" y="10"/>
                    <a:pt x="75" y="12"/>
                    <a:pt x="72" y="12"/>
                  </a:cubicBezTo>
                  <a:cubicBezTo>
                    <a:pt x="12" y="12"/>
                    <a:pt x="12" y="12"/>
                    <a:pt x="12" y="12"/>
                  </a:cubicBezTo>
                  <a:cubicBezTo>
                    <a:pt x="12" y="240"/>
                    <a:pt x="12" y="240"/>
                    <a:pt x="12" y="240"/>
                  </a:cubicBezTo>
                  <a:cubicBezTo>
                    <a:pt x="228" y="240"/>
                    <a:pt x="228" y="240"/>
                    <a:pt x="228" y="240"/>
                  </a:cubicBezTo>
                  <a:cubicBezTo>
                    <a:pt x="228" y="12"/>
                    <a:pt x="228" y="12"/>
                    <a:pt x="228" y="12"/>
                  </a:cubicBezTo>
                  <a:cubicBezTo>
                    <a:pt x="168" y="12"/>
                    <a:pt x="168" y="12"/>
                    <a:pt x="168" y="12"/>
                  </a:cubicBezTo>
                  <a:cubicBezTo>
                    <a:pt x="165" y="12"/>
                    <a:pt x="162" y="10"/>
                    <a:pt x="162" y="6"/>
                  </a:cubicBezTo>
                  <a:cubicBezTo>
                    <a:pt x="162" y="3"/>
                    <a:pt x="165" y="0"/>
                    <a:pt x="168" y="0"/>
                  </a:cubicBezTo>
                  <a:cubicBezTo>
                    <a:pt x="234" y="0"/>
                    <a:pt x="234" y="0"/>
                    <a:pt x="234" y="0"/>
                  </a:cubicBezTo>
                  <a:cubicBezTo>
                    <a:pt x="237" y="0"/>
                    <a:pt x="240" y="3"/>
                    <a:pt x="240" y="6"/>
                  </a:cubicBezTo>
                  <a:cubicBezTo>
                    <a:pt x="240" y="246"/>
                    <a:pt x="240" y="246"/>
                    <a:pt x="240" y="246"/>
                  </a:cubicBezTo>
                  <a:cubicBezTo>
                    <a:pt x="240" y="250"/>
                    <a:pt x="237" y="252"/>
                    <a:pt x="234" y="252"/>
                  </a:cubicBezTo>
                  <a:close/>
                </a:path>
              </a:pathLst>
            </a:custGeom>
            <a:grpFill/>
            <a:ln>
              <a:noFill/>
            </a:ln>
          </p:spPr>
          <p:txBody>
            <a:bodyPr spcFirstLastPara="1" wrap="square" lIns="91310" tIns="45638" rIns="91310" bIns="45638" anchor="ctr" anchorCtr="0">
              <a:noAutofit/>
            </a:bodyPr>
            <a:lstStyle/>
            <a:p>
              <a:pPr marL="0" marR="0" lvl="0" indent="0" algn="l" defTabSz="913485"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Graphik Regular" panose="020B0503030202060203" pitchFamily="34" charset="77"/>
                <a:ea typeface="Inter"/>
                <a:cs typeface="Inter"/>
                <a:sym typeface="Inter"/>
              </a:endParaRPr>
            </a:p>
          </p:txBody>
        </p:sp>
        <p:sp>
          <p:nvSpPr>
            <p:cNvPr id="68" name="Google Shape;2183;p75">
              <a:extLst>
                <a:ext uri="{FF2B5EF4-FFF2-40B4-BE49-F238E27FC236}">
                  <a16:creationId xmlns:a16="http://schemas.microsoft.com/office/drawing/2014/main" id="{38647BF3-1B0E-A85B-D1E8-14DAAB46AFBF}"/>
                </a:ext>
              </a:extLst>
            </p:cNvPr>
            <p:cNvSpPr/>
            <p:nvPr/>
          </p:nvSpPr>
          <p:spPr>
            <a:xfrm>
              <a:off x="2534" y="1723"/>
              <a:ext cx="159" cy="125"/>
            </a:xfrm>
            <a:custGeom>
              <a:avLst/>
              <a:gdLst/>
              <a:ahLst/>
              <a:cxnLst/>
              <a:rect l="l" t="t" r="r" b="b"/>
              <a:pathLst>
                <a:path w="108" h="84" extrusionOk="0">
                  <a:moveTo>
                    <a:pt x="102" y="84"/>
                  </a:moveTo>
                  <a:cubicBezTo>
                    <a:pt x="6" y="84"/>
                    <a:pt x="6" y="84"/>
                    <a:pt x="6" y="84"/>
                  </a:cubicBezTo>
                  <a:cubicBezTo>
                    <a:pt x="3" y="84"/>
                    <a:pt x="0" y="82"/>
                    <a:pt x="0" y="78"/>
                  </a:cubicBezTo>
                  <a:cubicBezTo>
                    <a:pt x="0" y="30"/>
                    <a:pt x="0" y="30"/>
                    <a:pt x="0" y="30"/>
                  </a:cubicBezTo>
                  <a:cubicBezTo>
                    <a:pt x="0" y="27"/>
                    <a:pt x="3" y="24"/>
                    <a:pt x="6" y="24"/>
                  </a:cubicBezTo>
                  <a:cubicBezTo>
                    <a:pt x="25" y="24"/>
                    <a:pt x="25" y="24"/>
                    <a:pt x="25" y="24"/>
                  </a:cubicBezTo>
                  <a:cubicBezTo>
                    <a:pt x="27" y="11"/>
                    <a:pt x="40" y="0"/>
                    <a:pt x="54" y="0"/>
                  </a:cubicBezTo>
                  <a:cubicBezTo>
                    <a:pt x="69" y="0"/>
                    <a:pt x="81" y="11"/>
                    <a:pt x="83" y="24"/>
                  </a:cubicBezTo>
                  <a:cubicBezTo>
                    <a:pt x="102" y="24"/>
                    <a:pt x="102" y="24"/>
                    <a:pt x="102" y="24"/>
                  </a:cubicBezTo>
                  <a:cubicBezTo>
                    <a:pt x="105" y="24"/>
                    <a:pt x="108" y="27"/>
                    <a:pt x="108" y="30"/>
                  </a:cubicBezTo>
                  <a:cubicBezTo>
                    <a:pt x="108" y="78"/>
                    <a:pt x="108" y="78"/>
                    <a:pt x="108" y="78"/>
                  </a:cubicBezTo>
                  <a:cubicBezTo>
                    <a:pt x="108" y="82"/>
                    <a:pt x="105" y="84"/>
                    <a:pt x="102" y="84"/>
                  </a:cubicBezTo>
                  <a:close/>
                  <a:moveTo>
                    <a:pt x="12" y="72"/>
                  </a:moveTo>
                  <a:cubicBezTo>
                    <a:pt x="96" y="72"/>
                    <a:pt x="96" y="72"/>
                    <a:pt x="96" y="72"/>
                  </a:cubicBezTo>
                  <a:cubicBezTo>
                    <a:pt x="96" y="36"/>
                    <a:pt x="96" y="36"/>
                    <a:pt x="96" y="36"/>
                  </a:cubicBezTo>
                  <a:cubicBezTo>
                    <a:pt x="78" y="36"/>
                    <a:pt x="78" y="36"/>
                    <a:pt x="78" y="36"/>
                  </a:cubicBezTo>
                  <a:cubicBezTo>
                    <a:pt x="75" y="36"/>
                    <a:pt x="72" y="34"/>
                    <a:pt x="72" y="30"/>
                  </a:cubicBezTo>
                  <a:cubicBezTo>
                    <a:pt x="72" y="21"/>
                    <a:pt x="64" y="12"/>
                    <a:pt x="54" y="12"/>
                  </a:cubicBezTo>
                  <a:cubicBezTo>
                    <a:pt x="44" y="12"/>
                    <a:pt x="36" y="21"/>
                    <a:pt x="36" y="30"/>
                  </a:cubicBezTo>
                  <a:cubicBezTo>
                    <a:pt x="36" y="34"/>
                    <a:pt x="33" y="36"/>
                    <a:pt x="30" y="36"/>
                  </a:cubicBezTo>
                  <a:cubicBezTo>
                    <a:pt x="12" y="36"/>
                    <a:pt x="12" y="36"/>
                    <a:pt x="12" y="36"/>
                  </a:cubicBezTo>
                  <a:lnTo>
                    <a:pt x="12" y="72"/>
                  </a:lnTo>
                  <a:close/>
                  <a:moveTo>
                    <a:pt x="84" y="30"/>
                  </a:moveTo>
                  <a:cubicBezTo>
                    <a:pt x="84" y="30"/>
                    <a:pt x="84" y="30"/>
                    <a:pt x="84" y="30"/>
                  </a:cubicBezTo>
                  <a:close/>
                </a:path>
              </a:pathLst>
            </a:custGeom>
            <a:grpFill/>
            <a:ln>
              <a:noFill/>
            </a:ln>
          </p:spPr>
          <p:txBody>
            <a:bodyPr spcFirstLastPara="1" wrap="square" lIns="91310" tIns="45638" rIns="91310" bIns="45638" anchor="ctr" anchorCtr="0">
              <a:noAutofit/>
            </a:bodyPr>
            <a:lstStyle/>
            <a:p>
              <a:pPr marL="0" marR="0" lvl="0" indent="0" algn="l" defTabSz="913485"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Graphik Regular" panose="020B0503030202060203" pitchFamily="34" charset="77"/>
                <a:ea typeface="Inter"/>
                <a:cs typeface="Inter"/>
                <a:sym typeface="Inter"/>
              </a:endParaRPr>
            </a:p>
          </p:txBody>
        </p:sp>
        <p:sp>
          <p:nvSpPr>
            <p:cNvPr id="69" name="Google Shape;2184;p75">
              <a:extLst>
                <a:ext uri="{FF2B5EF4-FFF2-40B4-BE49-F238E27FC236}">
                  <a16:creationId xmlns:a16="http://schemas.microsoft.com/office/drawing/2014/main" id="{083AE864-9F1E-CAD3-FE9B-7F3C2C0846F8}"/>
                </a:ext>
              </a:extLst>
            </p:cNvPr>
            <p:cNvSpPr/>
            <p:nvPr/>
          </p:nvSpPr>
          <p:spPr>
            <a:xfrm>
              <a:off x="2471" y="1812"/>
              <a:ext cx="285" cy="302"/>
            </a:xfrm>
            <a:custGeom>
              <a:avLst/>
              <a:gdLst/>
              <a:ahLst/>
              <a:cxnLst/>
              <a:rect l="l" t="t" r="r" b="b"/>
              <a:pathLst>
                <a:path w="192" h="204" extrusionOk="0">
                  <a:moveTo>
                    <a:pt x="144" y="204"/>
                  </a:moveTo>
                  <a:cubicBezTo>
                    <a:pt x="144" y="204"/>
                    <a:pt x="144" y="204"/>
                    <a:pt x="144" y="204"/>
                  </a:cubicBezTo>
                  <a:cubicBezTo>
                    <a:pt x="6" y="204"/>
                    <a:pt x="6" y="204"/>
                    <a:pt x="6" y="204"/>
                  </a:cubicBezTo>
                  <a:cubicBezTo>
                    <a:pt x="3" y="204"/>
                    <a:pt x="0" y="202"/>
                    <a:pt x="0" y="198"/>
                  </a:cubicBezTo>
                  <a:cubicBezTo>
                    <a:pt x="0" y="6"/>
                    <a:pt x="0" y="6"/>
                    <a:pt x="0" y="6"/>
                  </a:cubicBezTo>
                  <a:cubicBezTo>
                    <a:pt x="0" y="3"/>
                    <a:pt x="3" y="0"/>
                    <a:pt x="6" y="0"/>
                  </a:cubicBezTo>
                  <a:cubicBezTo>
                    <a:pt x="48" y="0"/>
                    <a:pt x="48" y="0"/>
                    <a:pt x="48" y="0"/>
                  </a:cubicBezTo>
                  <a:cubicBezTo>
                    <a:pt x="51" y="0"/>
                    <a:pt x="54" y="3"/>
                    <a:pt x="54" y="6"/>
                  </a:cubicBezTo>
                  <a:cubicBezTo>
                    <a:pt x="54" y="10"/>
                    <a:pt x="51" y="12"/>
                    <a:pt x="48" y="12"/>
                  </a:cubicBezTo>
                  <a:cubicBezTo>
                    <a:pt x="12" y="12"/>
                    <a:pt x="12" y="12"/>
                    <a:pt x="12" y="12"/>
                  </a:cubicBezTo>
                  <a:cubicBezTo>
                    <a:pt x="12" y="192"/>
                    <a:pt x="12" y="192"/>
                    <a:pt x="12" y="192"/>
                  </a:cubicBezTo>
                  <a:cubicBezTo>
                    <a:pt x="141" y="192"/>
                    <a:pt x="141" y="192"/>
                    <a:pt x="141" y="192"/>
                  </a:cubicBezTo>
                  <a:cubicBezTo>
                    <a:pt x="180" y="148"/>
                    <a:pt x="180" y="148"/>
                    <a:pt x="180" y="148"/>
                  </a:cubicBezTo>
                  <a:cubicBezTo>
                    <a:pt x="180" y="12"/>
                    <a:pt x="180" y="12"/>
                    <a:pt x="180" y="12"/>
                  </a:cubicBezTo>
                  <a:cubicBezTo>
                    <a:pt x="144" y="12"/>
                    <a:pt x="144" y="12"/>
                    <a:pt x="144" y="12"/>
                  </a:cubicBezTo>
                  <a:cubicBezTo>
                    <a:pt x="141" y="12"/>
                    <a:pt x="138" y="10"/>
                    <a:pt x="138" y="6"/>
                  </a:cubicBezTo>
                  <a:cubicBezTo>
                    <a:pt x="138" y="3"/>
                    <a:pt x="141" y="0"/>
                    <a:pt x="144" y="0"/>
                  </a:cubicBezTo>
                  <a:cubicBezTo>
                    <a:pt x="186" y="0"/>
                    <a:pt x="186" y="0"/>
                    <a:pt x="186" y="0"/>
                  </a:cubicBezTo>
                  <a:cubicBezTo>
                    <a:pt x="189" y="0"/>
                    <a:pt x="192" y="3"/>
                    <a:pt x="192" y="6"/>
                  </a:cubicBezTo>
                  <a:cubicBezTo>
                    <a:pt x="192" y="150"/>
                    <a:pt x="192" y="150"/>
                    <a:pt x="192" y="150"/>
                  </a:cubicBezTo>
                  <a:cubicBezTo>
                    <a:pt x="192" y="152"/>
                    <a:pt x="192" y="153"/>
                    <a:pt x="191" y="154"/>
                  </a:cubicBezTo>
                  <a:cubicBezTo>
                    <a:pt x="149" y="202"/>
                    <a:pt x="149" y="202"/>
                    <a:pt x="149" y="202"/>
                  </a:cubicBezTo>
                  <a:cubicBezTo>
                    <a:pt x="147" y="204"/>
                    <a:pt x="146" y="204"/>
                    <a:pt x="144" y="204"/>
                  </a:cubicBezTo>
                  <a:close/>
                </a:path>
              </a:pathLst>
            </a:custGeom>
            <a:grpFill/>
            <a:ln>
              <a:noFill/>
            </a:ln>
          </p:spPr>
          <p:txBody>
            <a:bodyPr spcFirstLastPara="1" wrap="square" lIns="91310" tIns="45638" rIns="91310" bIns="45638" anchor="ctr" anchorCtr="0">
              <a:noAutofit/>
            </a:bodyPr>
            <a:lstStyle/>
            <a:p>
              <a:pPr marL="0" marR="0" lvl="0" indent="0" algn="l" defTabSz="913485"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Graphik Regular" panose="020B0503030202060203" pitchFamily="34" charset="77"/>
                <a:ea typeface="Inter"/>
                <a:cs typeface="Inter"/>
                <a:sym typeface="Inter"/>
              </a:endParaRPr>
            </a:p>
          </p:txBody>
        </p:sp>
        <p:sp>
          <p:nvSpPr>
            <p:cNvPr id="70" name="Google Shape;2185;p75">
              <a:extLst>
                <a:ext uri="{FF2B5EF4-FFF2-40B4-BE49-F238E27FC236}">
                  <a16:creationId xmlns:a16="http://schemas.microsoft.com/office/drawing/2014/main" id="{BA4026BC-3376-4F58-9E6D-F4B03C383B58}"/>
                </a:ext>
              </a:extLst>
            </p:cNvPr>
            <p:cNvSpPr/>
            <p:nvPr/>
          </p:nvSpPr>
          <p:spPr>
            <a:xfrm>
              <a:off x="2539" y="1895"/>
              <a:ext cx="147" cy="121"/>
            </a:xfrm>
            <a:custGeom>
              <a:avLst/>
              <a:gdLst/>
              <a:ahLst/>
              <a:cxnLst/>
              <a:rect l="l" t="t" r="r" b="b"/>
              <a:pathLst>
                <a:path w="99" h="82" extrusionOk="0">
                  <a:moveTo>
                    <a:pt x="37" y="82"/>
                  </a:moveTo>
                  <a:cubicBezTo>
                    <a:pt x="35" y="82"/>
                    <a:pt x="33" y="82"/>
                    <a:pt x="32" y="81"/>
                  </a:cubicBezTo>
                  <a:cubicBezTo>
                    <a:pt x="2" y="51"/>
                    <a:pt x="2" y="51"/>
                    <a:pt x="2" y="51"/>
                  </a:cubicBezTo>
                  <a:cubicBezTo>
                    <a:pt x="0" y="48"/>
                    <a:pt x="0" y="45"/>
                    <a:pt x="2" y="42"/>
                  </a:cubicBezTo>
                  <a:cubicBezTo>
                    <a:pt x="5" y="40"/>
                    <a:pt x="8" y="40"/>
                    <a:pt x="11" y="42"/>
                  </a:cubicBezTo>
                  <a:cubicBezTo>
                    <a:pt x="36" y="67"/>
                    <a:pt x="36" y="67"/>
                    <a:pt x="36" y="67"/>
                  </a:cubicBezTo>
                  <a:cubicBezTo>
                    <a:pt x="87" y="3"/>
                    <a:pt x="87" y="3"/>
                    <a:pt x="87" y="3"/>
                  </a:cubicBezTo>
                  <a:cubicBezTo>
                    <a:pt x="89" y="1"/>
                    <a:pt x="93" y="0"/>
                    <a:pt x="96" y="2"/>
                  </a:cubicBezTo>
                  <a:cubicBezTo>
                    <a:pt x="98" y="4"/>
                    <a:pt x="99" y="8"/>
                    <a:pt x="97" y="11"/>
                  </a:cubicBezTo>
                  <a:cubicBezTo>
                    <a:pt x="41" y="80"/>
                    <a:pt x="41" y="80"/>
                    <a:pt x="41" y="80"/>
                  </a:cubicBezTo>
                  <a:cubicBezTo>
                    <a:pt x="40" y="82"/>
                    <a:pt x="39" y="82"/>
                    <a:pt x="37" y="82"/>
                  </a:cubicBezTo>
                  <a:cubicBezTo>
                    <a:pt x="37" y="82"/>
                    <a:pt x="37" y="82"/>
                    <a:pt x="37" y="82"/>
                  </a:cubicBezTo>
                  <a:close/>
                </a:path>
              </a:pathLst>
            </a:custGeom>
            <a:grpFill/>
            <a:ln>
              <a:noFill/>
            </a:ln>
          </p:spPr>
          <p:txBody>
            <a:bodyPr spcFirstLastPara="1" wrap="square" lIns="91310" tIns="45638" rIns="91310" bIns="45638" anchor="ctr" anchorCtr="0">
              <a:noAutofit/>
            </a:bodyPr>
            <a:lstStyle/>
            <a:p>
              <a:pPr marL="0" marR="0" lvl="0" indent="0" algn="l" defTabSz="913485"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Graphik Regular" panose="020B0503030202060203" pitchFamily="34" charset="77"/>
                <a:ea typeface="Inter"/>
                <a:cs typeface="Inter"/>
                <a:sym typeface="Inter"/>
              </a:endParaRPr>
            </a:p>
          </p:txBody>
        </p:sp>
        <p:sp>
          <p:nvSpPr>
            <p:cNvPr id="71" name="Google Shape;2186;p75">
              <a:extLst>
                <a:ext uri="{FF2B5EF4-FFF2-40B4-BE49-F238E27FC236}">
                  <a16:creationId xmlns:a16="http://schemas.microsoft.com/office/drawing/2014/main" id="{97F93568-0C49-C7FE-C8F7-757C56E9358B}"/>
                </a:ext>
              </a:extLst>
            </p:cNvPr>
            <p:cNvSpPr/>
            <p:nvPr/>
          </p:nvSpPr>
          <p:spPr>
            <a:xfrm>
              <a:off x="2676" y="2016"/>
              <a:ext cx="80" cy="98"/>
            </a:xfrm>
            <a:custGeom>
              <a:avLst/>
              <a:gdLst/>
              <a:ahLst/>
              <a:cxnLst/>
              <a:rect l="l" t="t" r="r" b="b"/>
              <a:pathLst>
                <a:path w="54" h="66" extrusionOk="0">
                  <a:moveTo>
                    <a:pt x="6" y="66"/>
                  </a:moveTo>
                  <a:cubicBezTo>
                    <a:pt x="3" y="66"/>
                    <a:pt x="0" y="64"/>
                    <a:pt x="0" y="60"/>
                  </a:cubicBezTo>
                  <a:cubicBezTo>
                    <a:pt x="0" y="6"/>
                    <a:pt x="0" y="6"/>
                    <a:pt x="0" y="6"/>
                  </a:cubicBezTo>
                  <a:cubicBezTo>
                    <a:pt x="0" y="3"/>
                    <a:pt x="3" y="0"/>
                    <a:pt x="6" y="0"/>
                  </a:cubicBezTo>
                  <a:cubicBezTo>
                    <a:pt x="48" y="0"/>
                    <a:pt x="48" y="0"/>
                    <a:pt x="48" y="0"/>
                  </a:cubicBezTo>
                  <a:cubicBezTo>
                    <a:pt x="51" y="0"/>
                    <a:pt x="54" y="3"/>
                    <a:pt x="54" y="6"/>
                  </a:cubicBezTo>
                  <a:cubicBezTo>
                    <a:pt x="54" y="10"/>
                    <a:pt x="51" y="12"/>
                    <a:pt x="48" y="12"/>
                  </a:cubicBezTo>
                  <a:cubicBezTo>
                    <a:pt x="12" y="12"/>
                    <a:pt x="12" y="12"/>
                    <a:pt x="12" y="12"/>
                  </a:cubicBezTo>
                  <a:cubicBezTo>
                    <a:pt x="12" y="60"/>
                    <a:pt x="12" y="60"/>
                    <a:pt x="12" y="60"/>
                  </a:cubicBezTo>
                  <a:cubicBezTo>
                    <a:pt x="12" y="64"/>
                    <a:pt x="9" y="66"/>
                    <a:pt x="6" y="66"/>
                  </a:cubicBezTo>
                  <a:close/>
                </a:path>
              </a:pathLst>
            </a:custGeom>
            <a:grpFill/>
            <a:ln>
              <a:noFill/>
            </a:ln>
          </p:spPr>
          <p:txBody>
            <a:bodyPr spcFirstLastPara="1" wrap="square" lIns="91310" tIns="45638" rIns="91310" bIns="45638" anchor="ctr" anchorCtr="0">
              <a:noAutofit/>
            </a:bodyPr>
            <a:lstStyle/>
            <a:p>
              <a:pPr marL="0" marR="0" lvl="0" indent="0" algn="l" defTabSz="913485"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Graphik Regular" panose="020B0503030202060203" pitchFamily="34" charset="77"/>
                <a:ea typeface="Inter"/>
                <a:cs typeface="Inter"/>
                <a:sym typeface="Inter"/>
              </a:endParaRPr>
            </a:p>
          </p:txBody>
        </p:sp>
      </p:grpSp>
      <p:grpSp>
        <p:nvGrpSpPr>
          <p:cNvPr id="72" name="Google Shape;2175;p75">
            <a:extLst>
              <a:ext uri="{FF2B5EF4-FFF2-40B4-BE49-F238E27FC236}">
                <a16:creationId xmlns:a16="http://schemas.microsoft.com/office/drawing/2014/main" id="{7444030D-05A9-2C03-2214-2B1E7232012A}"/>
              </a:ext>
            </a:extLst>
          </p:cNvPr>
          <p:cNvGrpSpPr/>
          <p:nvPr/>
        </p:nvGrpSpPr>
        <p:grpSpPr>
          <a:xfrm>
            <a:off x="10741119" y="1080306"/>
            <a:ext cx="220331" cy="231440"/>
            <a:chOff x="380" y="473"/>
            <a:chExt cx="362" cy="361"/>
          </a:xfrm>
          <a:solidFill>
            <a:srgbClr val="0078D4"/>
          </a:solidFill>
        </p:grpSpPr>
        <p:sp>
          <p:nvSpPr>
            <p:cNvPr id="73" name="Google Shape;2176;p75">
              <a:extLst>
                <a:ext uri="{FF2B5EF4-FFF2-40B4-BE49-F238E27FC236}">
                  <a16:creationId xmlns:a16="http://schemas.microsoft.com/office/drawing/2014/main" id="{F4744CE3-0BF7-B1BB-9DE9-DEC752199FBF}"/>
                </a:ext>
              </a:extLst>
            </p:cNvPr>
            <p:cNvSpPr/>
            <p:nvPr/>
          </p:nvSpPr>
          <p:spPr>
            <a:xfrm>
              <a:off x="545" y="473"/>
              <a:ext cx="197" cy="197"/>
            </a:xfrm>
            <a:custGeom>
              <a:avLst/>
              <a:gdLst/>
              <a:ahLst/>
              <a:cxnLst/>
              <a:rect l="l" t="t" r="r" b="b"/>
              <a:pathLst>
                <a:path w="133" h="133" extrusionOk="0">
                  <a:moveTo>
                    <a:pt x="11" y="111"/>
                  </a:moveTo>
                  <a:cubicBezTo>
                    <a:pt x="5" y="111"/>
                    <a:pt x="0" y="116"/>
                    <a:pt x="0" y="122"/>
                  </a:cubicBezTo>
                  <a:cubicBezTo>
                    <a:pt x="0" y="128"/>
                    <a:pt x="5" y="133"/>
                    <a:pt x="11" y="133"/>
                  </a:cubicBezTo>
                  <a:cubicBezTo>
                    <a:pt x="17" y="133"/>
                    <a:pt x="22" y="128"/>
                    <a:pt x="22" y="122"/>
                  </a:cubicBezTo>
                  <a:cubicBezTo>
                    <a:pt x="22" y="122"/>
                    <a:pt x="22" y="121"/>
                    <a:pt x="21" y="120"/>
                  </a:cubicBezTo>
                  <a:cubicBezTo>
                    <a:pt x="73" y="68"/>
                    <a:pt x="73" y="68"/>
                    <a:pt x="73" y="68"/>
                  </a:cubicBezTo>
                  <a:cubicBezTo>
                    <a:pt x="99" y="68"/>
                    <a:pt x="99" y="68"/>
                    <a:pt x="99" y="68"/>
                  </a:cubicBezTo>
                  <a:cubicBezTo>
                    <a:pt x="100" y="68"/>
                    <a:pt x="102" y="68"/>
                    <a:pt x="103" y="67"/>
                  </a:cubicBezTo>
                  <a:cubicBezTo>
                    <a:pt x="131" y="39"/>
                    <a:pt x="131" y="39"/>
                    <a:pt x="131" y="39"/>
                  </a:cubicBezTo>
                  <a:cubicBezTo>
                    <a:pt x="133" y="37"/>
                    <a:pt x="133" y="34"/>
                    <a:pt x="132" y="32"/>
                  </a:cubicBezTo>
                  <a:cubicBezTo>
                    <a:pt x="131" y="30"/>
                    <a:pt x="129" y="28"/>
                    <a:pt x="126" y="28"/>
                  </a:cubicBezTo>
                  <a:cubicBezTo>
                    <a:pt x="105" y="28"/>
                    <a:pt x="105" y="28"/>
                    <a:pt x="105" y="28"/>
                  </a:cubicBezTo>
                  <a:cubicBezTo>
                    <a:pt x="105" y="7"/>
                    <a:pt x="105" y="7"/>
                    <a:pt x="105" y="7"/>
                  </a:cubicBezTo>
                  <a:cubicBezTo>
                    <a:pt x="105" y="4"/>
                    <a:pt x="103" y="2"/>
                    <a:pt x="101" y="1"/>
                  </a:cubicBezTo>
                  <a:cubicBezTo>
                    <a:pt x="99" y="0"/>
                    <a:pt x="96" y="0"/>
                    <a:pt x="94" y="2"/>
                  </a:cubicBezTo>
                  <a:cubicBezTo>
                    <a:pt x="66" y="30"/>
                    <a:pt x="66" y="30"/>
                    <a:pt x="66" y="30"/>
                  </a:cubicBezTo>
                  <a:cubicBezTo>
                    <a:pt x="65" y="31"/>
                    <a:pt x="64" y="33"/>
                    <a:pt x="64" y="34"/>
                  </a:cubicBezTo>
                  <a:cubicBezTo>
                    <a:pt x="64" y="59"/>
                    <a:pt x="64" y="59"/>
                    <a:pt x="64" y="59"/>
                  </a:cubicBezTo>
                  <a:cubicBezTo>
                    <a:pt x="12" y="111"/>
                    <a:pt x="12" y="111"/>
                    <a:pt x="12" y="111"/>
                  </a:cubicBezTo>
                  <a:cubicBezTo>
                    <a:pt x="12" y="111"/>
                    <a:pt x="11" y="111"/>
                    <a:pt x="11" y="111"/>
                  </a:cubicBezTo>
                  <a:close/>
                  <a:moveTo>
                    <a:pt x="94" y="39"/>
                  </a:moveTo>
                  <a:cubicBezTo>
                    <a:pt x="95" y="40"/>
                    <a:pt x="97" y="41"/>
                    <a:pt x="99" y="41"/>
                  </a:cubicBezTo>
                  <a:cubicBezTo>
                    <a:pt x="111" y="41"/>
                    <a:pt x="111" y="41"/>
                    <a:pt x="111" y="41"/>
                  </a:cubicBezTo>
                  <a:cubicBezTo>
                    <a:pt x="96" y="56"/>
                    <a:pt x="96" y="56"/>
                    <a:pt x="96" y="56"/>
                  </a:cubicBezTo>
                  <a:cubicBezTo>
                    <a:pt x="77" y="56"/>
                    <a:pt x="77" y="56"/>
                    <a:pt x="77" y="56"/>
                  </a:cubicBezTo>
                  <a:cubicBezTo>
                    <a:pt x="77" y="37"/>
                    <a:pt x="77" y="37"/>
                    <a:pt x="77" y="37"/>
                  </a:cubicBezTo>
                  <a:cubicBezTo>
                    <a:pt x="92" y="22"/>
                    <a:pt x="92" y="22"/>
                    <a:pt x="92" y="22"/>
                  </a:cubicBezTo>
                  <a:cubicBezTo>
                    <a:pt x="92" y="34"/>
                    <a:pt x="92" y="34"/>
                    <a:pt x="92" y="34"/>
                  </a:cubicBezTo>
                  <a:cubicBezTo>
                    <a:pt x="92" y="36"/>
                    <a:pt x="93" y="38"/>
                    <a:pt x="94" y="39"/>
                  </a:cubicBezTo>
                  <a:close/>
                </a:path>
              </a:pathLst>
            </a:custGeom>
            <a:grpFill/>
            <a:ln>
              <a:noFill/>
            </a:ln>
          </p:spPr>
          <p:txBody>
            <a:bodyPr spcFirstLastPara="1" wrap="square" lIns="91310" tIns="45638" rIns="91310" bIns="45638" anchor="ctr" anchorCtr="0">
              <a:noAutofit/>
            </a:bodyPr>
            <a:lstStyle/>
            <a:p>
              <a:pPr marL="0" marR="0" lvl="0" indent="0" algn="l" defTabSz="913485"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Graphik Regular" panose="020B0503030202060203" pitchFamily="34" charset="77"/>
                <a:ea typeface="Inter"/>
                <a:cs typeface="Inter"/>
                <a:sym typeface="Inter"/>
              </a:endParaRPr>
            </a:p>
          </p:txBody>
        </p:sp>
        <p:sp>
          <p:nvSpPr>
            <p:cNvPr id="74" name="Google Shape;2177;p75">
              <a:extLst>
                <a:ext uri="{FF2B5EF4-FFF2-40B4-BE49-F238E27FC236}">
                  <a16:creationId xmlns:a16="http://schemas.microsoft.com/office/drawing/2014/main" id="{29024156-0A86-DEF2-3609-9BB996DF1FAB}"/>
                </a:ext>
              </a:extLst>
            </p:cNvPr>
            <p:cNvSpPr/>
            <p:nvPr/>
          </p:nvSpPr>
          <p:spPr>
            <a:xfrm>
              <a:off x="435" y="528"/>
              <a:ext cx="252" cy="251"/>
            </a:xfrm>
            <a:custGeom>
              <a:avLst/>
              <a:gdLst/>
              <a:ahLst/>
              <a:cxnLst/>
              <a:rect l="l" t="t" r="r" b="b"/>
              <a:pathLst>
                <a:path w="170" h="170" extrusionOk="0">
                  <a:moveTo>
                    <a:pt x="123" y="16"/>
                  </a:moveTo>
                  <a:cubicBezTo>
                    <a:pt x="124" y="13"/>
                    <a:pt x="123" y="9"/>
                    <a:pt x="120" y="8"/>
                  </a:cubicBezTo>
                  <a:cubicBezTo>
                    <a:pt x="119" y="8"/>
                    <a:pt x="119" y="8"/>
                    <a:pt x="119" y="8"/>
                  </a:cubicBezTo>
                  <a:cubicBezTo>
                    <a:pt x="108" y="3"/>
                    <a:pt x="97" y="0"/>
                    <a:pt x="85" y="0"/>
                  </a:cubicBezTo>
                  <a:cubicBezTo>
                    <a:pt x="38" y="0"/>
                    <a:pt x="0" y="38"/>
                    <a:pt x="0" y="85"/>
                  </a:cubicBezTo>
                  <a:cubicBezTo>
                    <a:pt x="0" y="132"/>
                    <a:pt x="38" y="170"/>
                    <a:pt x="85" y="170"/>
                  </a:cubicBezTo>
                  <a:cubicBezTo>
                    <a:pt x="131" y="170"/>
                    <a:pt x="170" y="132"/>
                    <a:pt x="170" y="85"/>
                  </a:cubicBezTo>
                  <a:cubicBezTo>
                    <a:pt x="170" y="73"/>
                    <a:pt x="167" y="61"/>
                    <a:pt x="162" y="50"/>
                  </a:cubicBezTo>
                  <a:cubicBezTo>
                    <a:pt x="161" y="49"/>
                    <a:pt x="160" y="48"/>
                    <a:pt x="158" y="47"/>
                  </a:cubicBezTo>
                  <a:cubicBezTo>
                    <a:pt x="157" y="46"/>
                    <a:pt x="155" y="46"/>
                    <a:pt x="154" y="47"/>
                  </a:cubicBezTo>
                  <a:cubicBezTo>
                    <a:pt x="152" y="48"/>
                    <a:pt x="151" y="49"/>
                    <a:pt x="150" y="51"/>
                  </a:cubicBezTo>
                  <a:cubicBezTo>
                    <a:pt x="150" y="52"/>
                    <a:pt x="150" y="54"/>
                    <a:pt x="151" y="55"/>
                  </a:cubicBezTo>
                  <a:cubicBezTo>
                    <a:pt x="155" y="65"/>
                    <a:pt x="157" y="75"/>
                    <a:pt x="157" y="85"/>
                  </a:cubicBezTo>
                  <a:cubicBezTo>
                    <a:pt x="157" y="125"/>
                    <a:pt x="124" y="158"/>
                    <a:pt x="85" y="158"/>
                  </a:cubicBezTo>
                  <a:cubicBezTo>
                    <a:pt x="45" y="158"/>
                    <a:pt x="12" y="125"/>
                    <a:pt x="12" y="85"/>
                  </a:cubicBezTo>
                  <a:cubicBezTo>
                    <a:pt x="12" y="45"/>
                    <a:pt x="45" y="13"/>
                    <a:pt x="85" y="13"/>
                  </a:cubicBezTo>
                  <a:cubicBezTo>
                    <a:pt x="95" y="13"/>
                    <a:pt x="105" y="15"/>
                    <a:pt x="114" y="19"/>
                  </a:cubicBezTo>
                  <a:cubicBezTo>
                    <a:pt x="118" y="21"/>
                    <a:pt x="121" y="19"/>
                    <a:pt x="123" y="16"/>
                  </a:cubicBezTo>
                  <a:close/>
                </a:path>
              </a:pathLst>
            </a:custGeom>
            <a:grpFill/>
            <a:ln>
              <a:noFill/>
            </a:ln>
          </p:spPr>
          <p:txBody>
            <a:bodyPr spcFirstLastPara="1" wrap="square" lIns="91310" tIns="45638" rIns="91310" bIns="45638" anchor="ctr" anchorCtr="0">
              <a:noAutofit/>
            </a:bodyPr>
            <a:lstStyle/>
            <a:p>
              <a:pPr marL="0" marR="0" lvl="0" indent="0" algn="l" defTabSz="913485"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Graphik Regular" panose="020B0503030202060203" pitchFamily="34" charset="77"/>
                <a:ea typeface="Inter"/>
                <a:cs typeface="Inter"/>
                <a:sym typeface="Inter"/>
              </a:endParaRPr>
            </a:p>
          </p:txBody>
        </p:sp>
        <p:sp>
          <p:nvSpPr>
            <p:cNvPr id="75" name="Google Shape;2178;p75">
              <a:extLst>
                <a:ext uri="{FF2B5EF4-FFF2-40B4-BE49-F238E27FC236}">
                  <a16:creationId xmlns:a16="http://schemas.microsoft.com/office/drawing/2014/main" id="{C1F282BF-2D95-089A-EC3A-6FFE8993F899}"/>
                </a:ext>
              </a:extLst>
            </p:cNvPr>
            <p:cNvSpPr/>
            <p:nvPr/>
          </p:nvSpPr>
          <p:spPr>
            <a:xfrm>
              <a:off x="490" y="583"/>
              <a:ext cx="142" cy="141"/>
            </a:xfrm>
            <a:custGeom>
              <a:avLst/>
              <a:gdLst/>
              <a:ahLst/>
              <a:cxnLst/>
              <a:rect l="l" t="t" r="r" b="b"/>
              <a:pathLst>
                <a:path w="96" h="96" extrusionOk="0">
                  <a:moveTo>
                    <a:pt x="48" y="13"/>
                  </a:moveTo>
                  <a:cubicBezTo>
                    <a:pt x="50" y="13"/>
                    <a:pt x="53" y="13"/>
                    <a:pt x="55" y="14"/>
                  </a:cubicBezTo>
                  <a:cubicBezTo>
                    <a:pt x="59" y="15"/>
                    <a:pt x="62" y="12"/>
                    <a:pt x="63" y="9"/>
                  </a:cubicBezTo>
                  <a:cubicBezTo>
                    <a:pt x="64" y="6"/>
                    <a:pt x="62" y="2"/>
                    <a:pt x="58" y="2"/>
                  </a:cubicBezTo>
                  <a:cubicBezTo>
                    <a:pt x="55" y="1"/>
                    <a:pt x="51" y="0"/>
                    <a:pt x="48" y="0"/>
                  </a:cubicBezTo>
                  <a:cubicBezTo>
                    <a:pt x="21" y="0"/>
                    <a:pt x="0" y="22"/>
                    <a:pt x="0" y="48"/>
                  </a:cubicBezTo>
                  <a:cubicBezTo>
                    <a:pt x="0" y="75"/>
                    <a:pt x="21" y="96"/>
                    <a:pt x="48" y="96"/>
                  </a:cubicBezTo>
                  <a:cubicBezTo>
                    <a:pt x="74" y="96"/>
                    <a:pt x="96" y="75"/>
                    <a:pt x="96" y="48"/>
                  </a:cubicBezTo>
                  <a:cubicBezTo>
                    <a:pt x="96" y="45"/>
                    <a:pt x="95" y="41"/>
                    <a:pt x="94" y="38"/>
                  </a:cubicBezTo>
                  <a:cubicBezTo>
                    <a:pt x="94" y="36"/>
                    <a:pt x="93" y="35"/>
                    <a:pt x="92" y="34"/>
                  </a:cubicBezTo>
                  <a:cubicBezTo>
                    <a:pt x="90" y="33"/>
                    <a:pt x="88" y="32"/>
                    <a:pt x="87" y="33"/>
                  </a:cubicBezTo>
                  <a:cubicBezTo>
                    <a:pt x="85" y="33"/>
                    <a:pt x="84" y="34"/>
                    <a:pt x="83" y="36"/>
                  </a:cubicBezTo>
                  <a:cubicBezTo>
                    <a:pt x="82" y="37"/>
                    <a:pt x="82" y="39"/>
                    <a:pt x="82" y="40"/>
                  </a:cubicBezTo>
                  <a:cubicBezTo>
                    <a:pt x="83" y="43"/>
                    <a:pt x="83" y="46"/>
                    <a:pt x="83" y="48"/>
                  </a:cubicBezTo>
                  <a:cubicBezTo>
                    <a:pt x="83" y="68"/>
                    <a:pt x="67" y="84"/>
                    <a:pt x="48" y="84"/>
                  </a:cubicBezTo>
                  <a:cubicBezTo>
                    <a:pt x="28" y="84"/>
                    <a:pt x="12" y="68"/>
                    <a:pt x="12" y="48"/>
                  </a:cubicBezTo>
                  <a:cubicBezTo>
                    <a:pt x="12" y="29"/>
                    <a:pt x="28" y="13"/>
                    <a:pt x="48" y="13"/>
                  </a:cubicBezTo>
                  <a:close/>
                </a:path>
              </a:pathLst>
            </a:custGeom>
            <a:grpFill/>
            <a:ln>
              <a:noFill/>
            </a:ln>
          </p:spPr>
          <p:txBody>
            <a:bodyPr spcFirstLastPara="1" wrap="square" lIns="91310" tIns="45638" rIns="91310" bIns="45638" anchor="ctr" anchorCtr="0">
              <a:noAutofit/>
            </a:bodyPr>
            <a:lstStyle/>
            <a:p>
              <a:pPr marL="0" marR="0" lvl="0" indent="0" algn="l" defTabSz="913485"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Graphik Regular" panose="020B0503030202060203" pitchFamily="34" charset="77"/>
                <a:ea typeface="Inter"/>
                <a:cs typeface="Inter"/>
                <a:sym typeface="Inter"/>
              </a:endParaRPr>
            </a:p>
          </p:txBody>
        </p:sp>
        <p:sp>
          <p:nvSpPr>
            <p:cNvPr id="76" name="Google Shape;2179;p75">
              <a:extLst>
                <a:ext uri="{FF2B5EF4-FFF2-40B4-BE49-F238E27FC236}">
                  <a16:creationId xmlns:a16="http://schemas.microsoft.com/office/drawing/2014/main" id="{589E5B72-7D73-447A-708F-45C32D740BC5}"/>
                </a:ext>
              </a:extLst>
            </p:cNvPr>
            <p:cNvSpPr/>
            <p:nvPr/>
          </p:nvSpPr>
          <p:spPr>
            <a:xfrm>
              <a:off x="380" y="473"/>
              <a:ext cx="362" cy="361"/>
            </a:xfrm>
            <a:custGeom>
              <a:avLst/>
              <a:gdLst/>
              <a:ahLst/>
              <a:cxnLst/>
              <a:rect l="l" t="t" r="r" b="b"/>
              <a:pathLst>
                <a:path w="244" h="244" extrusionOk="0">
                  <a:moveTo>
                    <a:pt x="234" y="74"/>
                  </a:moveTo>
                  <a:cubicBezTo>
                    <a:pt x="233" y="72"/>
                    <a:pt x="232" y="71"/>
                    <a:pt x="230" y="70"/>
                  </a:cubicBezTo>
                  <a:cubicBezTo>
                    <a:pt x="229" y="70"/>
                    <a:pt x="227" y="70"/>
                    <a:pt x="225" y="70"/>
                  </a:cubicBezTo>
                  <a:cubicBezTo>
                    <a:pt x="222" y="72"/>
                    <a:pt x="221" y="76"/>
                    <a:pt x="222" y="79"/>
                  </a:cubicBezTo>
                  <a:cubicBezTo>
                    <a:pt x="228" y="93"/>
                    <a:pt x="231" y="107"/>
                    <a:pt x="231" y="122"/>
                  </a:cubicBezTo>
                  <a:cubicBezTo>
                    <a:pt x="231" y="182"/>
                    <a:pt x="182" y="232"/>
                    <a:pt x="122" y="232"/>
                  </a:cubicBezTo>
                  <a:cubicBezTo>
                    <a:pt x="61" y="232"/>
                    <a:pt x="12" y="182"/>
                    <a:pt x="12" y="122"/>
                  </a:cubicBezTo>
                  <a:cubicBezTo>
                    <a:pt x="12" y="62"/>
                    <a:pt x="61" y="13"/>
                    <a:pt x="122" y="13"/>
                  </a:cubicBezTo>
                  <a:cubicBezTo>
                    <a:pt x="137" y="13"/>
                    <a:pt x="151" y="16"/>
                    <a:pt x="165" y="22"/>
                  </a:cubicBezTo>
                  <a:cubicBezTo>
                    <a:pt x="167" y="23"/>
                    <a:pt x="168" y="23"/>
                    <a:pt x="170" y="22"/>
                  </a:cubicBezTo>
                  <a:cubicBezTo>
                    <a:pt x="172" y="21"/>
                    <a:pt x="173" y="20"/>
                    <a:pt x="173" y="19"/>
                  </a:cubicBezTo>
                  <a:cubicBezTo>
                    <a:pt x="174" y="17"/>
                    <a:pt x="174" y="15"/>
                    <a:pt x="174" y="14"/>
                  </a:cubicBezTo>
                  <a:cubicBezTo>
                    <a:pt x="173" y="12"/>
                    <a:pt x="172" y="11"/>
                    <a:pt x="170" y="10"/>
                  </a:cubicBezTo>
                  <a:cubicBezTo>
                    <a:pt x="155" y="4"/>
                    <a:pt x="138" y="0"/>
                    <a:pt x="122" y="0"/>
                  </a:cubicBezTo>
                  <a:cubicBezTo>
                    <a:pt x="54" y="0"/>
                    <a:pt x="0" y="55"/>
                    <a:pt x="0" y="122"/>
                  </a:cubicBezTo>
                  <a:cubicBezTo>
                    <a:pt x="0" y="189"/>
                    <a:pt x="54" y="244"/>
                    <a:pt x="122" y="244"/>
                  </a:cubicBezTo>
                  <a:cubicBezTo>
                    <a:pt x="189" y="244"/>
                    <a:pt x="244" y="189"/>
                    <a:pt x="244" y="122"/>
                  </a:cubicBezTo>
                  <a:cubicBezTo>
                    <a:pt x="244" y="105"/>
                    <a:pt x="240" y="89"/>
                    <a:pt x="234" y="74"/>
                  </a:cubicBezTo>
                  <a:close/>
                </a:path>
              </a:pathLst>
            </a:custGeom>
            <a:grpFill/>
            <a:ln>
              <a:noFill/>
            </a:ln>
          </p:spPr>
          <p:txBody>
            <a:bodyPr spcFirstLastPara="1" wrap="square" lIns="91310" tIns="45638" rIns="91310" bIns="45638" anchor="ctr" anchorCtr="0">
              <a:noAutofit/>
            </a:bodyPr>
            <a:lstStyle/>
            <a:p>
              <a:pPr marL="0" marR="0" lvl="0" indent="0" algn="l" defTabSz="913485"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Graphik Regular" panose="020B0503030202060203" pitchFamily="34" charset="77"/>
                <a:ea typeface="Inter"/>
                <a:cs typeface="Inter"/>
                <a:sym typeface="Inter"/>
              </a:endParaRPr>
            </a:p>
          </p:txBody>
        </p:sp>
      </p:grpSp>
      <p:sp>
        <p:nvSpPr>
          <p:cNvPr id="24" name="Google Shape;523;p32">
            <a:extLst>
              <a:ext uri="{FF2B5EF4-FFF2-40B4-BE49-F238E27FC236}">
                <a16:creationId xmlns:a16="http://schemas.microsoft.com/office/drawing/2014/main" id="{24FA988F-0BA7-31F4-AEDA-85C3D3AC22D3}"/>
              </a:ext>
            </a:extLst>
          </p:cNvPr>
          <p:cNvSpPr/>
          <p:nvPr/>
        </p:nvSpPr>
        <p:spPr>
          <a:xfrm>
            <a:off x="6240468" y="2894281"/>
            <a:ext cx="2099734" cy="564659"/>
          </a:xfrm>
          <a:prstGeom prst="roundRect">
            <a:avLst>
              <a:gd name="adj" fmla="val 9670"/>
            </a:avLst>
          </a:prstGeom>
          <a:solidFill>
            <a:srgbClr val="FFFFFF">
              <a:lumMod val="85000"/>
              <a:alpha val="20000"/>
            </a:srgbClr>
          </a:solidFill>
          <a:ln>
            <a:noFill/>
          </a:ln>
        </p:spPr>
        <p:txBody>
          <a:bodyPr spcFirstLastPara="1" wrap="square" lIns="72000" tIns="144000" rIns="72000" bIns="144000" anchor="ctr" anchorCtr="0">
            <a:noAutofit/>
          </a:bodyPr>
          <a:lstStyle/>
          <a:p>
            <a:pPr marL="0" marR="0" lvl="0" indent="0" algn="ctr" defTabSz="914400" rtl="0" eaLnBrk="1" fontAlgn="auto" latinLnBrk="0" hangingPunct="1">
              <a:lnSpc>
                <a:spcPts val="118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latin typeface="Aptos" panose="02110004020202020204"/>
                <a:ea typeface="+mn-lt"/>
                <a:cs typeface="+mn-lt"/>
                <a:sym typeface="DM Sans"/>
              </a:rPr>
              <a:t>Applies anomaly detection and degradation trend modeling to detect equipment wear and tear</a:t>
            </a: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 name="Google Shape;115;p20">
            <a:extLst>
              <a:ext uri="{FF2B5EF4-FFF2-40B4-BE49-F238E27FC236}">
                <a16:creationId xmlns:a16="http://schemas.microsoft.com/office/drawing/2014/main" id="{21DD7A3B-B833-511E-12E2-A2DDAA3315F9}"/>
              </a:ext>
            </a:extLst>
          </p:cNvPr>
          <p:cNvSpPr txBox="1"/>
          <p:nvPr/>
        </p:nvSpPr>
        <p:spPr>
          <a:xfrm>
            <a:off x="695995" y="472952"/>
            <a:ext cx="2376571" cy="159085"/>
          </a:xfrm>
          <a:prstGeom prst="rect">
            <a:avLst/>
          </a:prstGeom>
          <a:noFill/>
          <a:ln>
            <a:noFill/>
          </a:ln>
        </p:spPr>
        <p:txBody>
          <a:bodyPr spcFirstLastPara="1" wrap="square" lIns="0" tIns="0" rIns="0" bIns="0" anchor="ctr" anchorCtr="0">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78D4"/>
                </a:solidFill>
                <a:effectLst/>
                <a:uLnTx/>
                <a:uFillTx/>
                <a:latin typeface="Segoe Sans Display"/>
                <a:ea typeface="DM Sans 14pt"/>
                <a:cs typeface="Segoe Sans Display"/>
                <a:sym typeface="DM Sans"/>
              </a:rPr>
              <a:t>MANUFACTURING</a:t>
            </a:r>
            <a:endParaRPr kumimoji="0" lang="en-GB" sz="1200" b="0" i="0" u="none" strike="noStrike" kern="1200" cap="none" spc="0" normalizeH="0" baseline="0" noProof="0">
              <a:ln>
                <a:noFill/>
              </a:ln>
              <a:solidFill>
                <a:srgbClr val="0078D4"/>
              </a:solidFill>
              <a:effectLst/>
              <a:uLnTx/>
              <a:uFillTx/>
              <a:latin typeface="Segoe Sans Display" pitchFamily="2" charset="0"/>
              <a:ea typeface="DM Sans 14pt"/>
              <a:cs typeface="Segoe Sans Display" pitchFamily="2" charset="0"/>
              <a:sym typeface="DM Sans"/>
            </a:endParaRPr>
          </a:p>
        </p:txBody>
      </p:sp>
      <p:sp>
        <p:nvSpPr>
          <p:cNvPr id="31" name="Google Shape;163;p22">
            <a:extLst>
              <a:ext uri="{FF2B5EF4-FFF2-40B4-BE49-F238E27FC236}">
                <a16:creationId xmlns:a16="http://schemas.microsoft.com/office/drawing/2014/main" id="{00E761F1-2FB0-7448-20C4-2C6B4A7F8289}"/>
              </a:ext>
            </a:extLst>
          </p:cNvPr>
          <p:cNvSpPr/>
          <p:nvPr/>
        </p:nvSpPr>
        <p:spPr>
          <a:xfrm>
            <a:off x="695995" y="710974"/>
            <a:ext cx="5356785" cy="369332"/>
          </a:xfrm>
          <a:prstGeom prst="rect">
            <a:avLst/>
          </a:prstGeom>
          <a:noFill/>
          <a:ln>
            <a:noFill/>
          </a:ln>
        </p:spPr>
        <p:txBody>
          <a:bodyPr spcFirstLastPara="1" wrap="square" lIns="0" tIns="0" rIns="0" bIns="0" anchor="t" anchorCtr="0">
            <a:spAutoFit/>
          </a:bodyPr>
          <a:lstStyle/>
          <a:p>
            <a:pPr marL="0" marR="0" lvl="0" indent="0" algn="l" defTabSz="1218712"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0" cap="none" spc="0" normalizeH="0" baseline="0" noProof="0" dirty="0">
                <a:ln>
                  <a:noFill/>
                </a:ln>
                <a:solidFill>
                  <a:srgbClr val="000000"/>
                </a:solidFill>
                <a:effectLst/>
                <a:uLnTx/>
                <a:uFillTx/>
                <a:latin typeface="Segoe Sans Display Semibold"/>
                <a:ea typeface="DM Sans 14pt ExtraLight"/>
                <a:cs typeface="Segoe Sans Display Semibold"/>
                <a:sym typeface="DM Sans ExtraLight"/>
              </a:rPr>
              <a:t>Maintenance Prediction Agent</a:t>
            </a:r>
          </a:p>
        </p:txBody>
      </p:sp>
      <p:sp>
        <p:nvSpPr>
          <p:cNvPr id="37" name="Google Shape;498;p32">
            <a:extLst>
              <a:ext uri="{FF2B5EF4-FFF2-40B4-BE49-F238E27FC236}">
                <a16:creationId xmlns:a16="http://schemas.microsoft.com/office/drawing/2014/main" id="{0DFE7504-DF16-A99B-B1D1-182100EDE10D}"/>
              </a:ext>
            </a:extLst>
          </p:cNvPr>
          <p:cNvSpPr/>
          <p:nvPr/>
        </p:nvSpPr>
        <p:spPr>
          <a:xfrm>
            <a:off x="700558" y="3956440"/>
            <a:ext cx="2942106" cy="2584501"/>
          </a:xfrm>
          <a:prstGeom prst="roundRect">
            <a:avLst>
              <a:gd name="adj" fmla="val 4215"/>
            </a:avLst>
          </a:prstGeom>
          <a:gradFill flip="none" rotWithShape="1">
            <a:gsLst>
              <a:gs pos="79000">
                <a:srgbClr val="EAE0D7"/>
              </a:gs>
              <a:gs pos="33000">
                <a:srgbClr val="D1F1FE"/>
              </a:gs>
              <a:gs pos="100000">
                <a:srgbClr val="FDDDC1"/>
              </a:gs>
              <a:gs pos="18000">
                <a:srgbClr val="C9EFFE"/>
              </a:gs>
              <a:gs pos="0">
                <a:srgbClr val="A0D9F3"/>
              </a:gs>
            </a:gsLst>
            <a:path path="circle">
              <a:fillToRect l="100000" b="100000"/>
            </a:path>
            <a:tileRect t="-100000" r="-100000"/>
          </a:gradFill>
          <a:ln w="9525" cap="flat" cmpd="sng" algn="ctr">
            <a:noFill/>
            <a:prstDash val="solid"/>
            <a:headEnd type="none" w="med" len="med"/>
            <a:tailEnd type="none" w="med" len="med"/>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l" defTabSz="932472" rtl="0" eaLnBrk="1" fontAlgn="auto" latinLnBrk="0" hangingPunct="1">
              <a:lnSpc>
                <a:spcPts val="1780"/>
              </a:lnSpc>
              <a:spcBef>
                <a:spcPct val="0"/>
              </a:spcBef>
              <a:spcAft>
                <a:spcPct val="0"/>
              </a:spcAft>
              <a:buClrTx/>
              <a:buSzTx/>
              <a:buFontTx/>
              <a:buNone/>
              <a:tabLst/>
              <a:defRPr/>
            </a:pPr>
            <a:r>
              <a:rPr kumimoji="0" lang="en-US" sz="1400" b="0" i="0" u="none" strike="noStrike" kern="0" cap="none" spc="0" normalizeH="0" baseline="0" noProof="0">
                <a:ln>
                  <a:noFill/>
                </a:ln>
                <a:solidFill>
                  <a:prstClr val="black"/>
                </a:solidFill>
                <a:effectLst/>
                <a:uLnTx/>
                <a:uFillTx/>
                <a:latin typeface="Aptos" panose="02110004020202020204"/>
                <a:ea typeface="+mn-lt"/>
                <a:cs typeface="+mn-lt"/>
              </a:rPr>
              <a:t>Predict and minimize unplanned downtime through predictive analytics, sensor data, &amp; historical logs to forecast failures and notify planners</a:t>
            </a:r>
          </a:p>
        </p:txBody>
      </p:sp>
      <p:sp>
        <p:nvSpPr>
          <p:cNvPr id="43" name="Google Shape;523;p32">
            <a:extLst>
              <a:ext uri="{FF2B5EF4-FFF2-40B4-BE49-F238E27FC236}">
                <a16:creationId xmlns:a16="http://schemas.microsoft.com/office/drawing/2014/main" id="{024BFE1E-6130-7934-0807-2438C10FBF65}"/>
              </a:ext>
            </a:extLst>
          </p:cNvPr>
          <p:cNvSpPr/>
          <p:nvPr/>
        </p:nvSpPr>
        <p:spPr>
          <a:xfrm>
            <a:off x="883241" y="4123180"/>
            <a:ext cx="574433" cy="242052"/>
          </a:xfrm>
          <a:prstGeom prst="roundRect">
            <a:avLst>
              <a:gd name="adj" fmla="val 50000"/>
            </a:avLst>
          </a:prstGeom>
          <a:solidFill>
            <a:srgbClr val="0078D4"/>
          </a:solidFill>
          <a:ln>
            <a:noFill/>
          </a:ln>
        </p:spPr>
        <p:txBody>
          <a:bodyPr spcFirstLastPara="1" wrap="square" lIns="0" tIns="121837" rIns="0" bIns="121837"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0" cap="none" spc="0" normalizeH="0" baseline="0" noProof="0">
                <a:ln>
                  <a:noFill/>
                </a:ln>
                <a:solidFill>
                  <a:prstClr val="white"/>
                </a:solidFill>
                <a:effectLst/>
                <a:uLnTx/>
                <a:uFillTx/>
                <a:latin typeface="Segoe Sans Display" pitchFamily="2" charset="0"/>
                <a:ea typeface="DM Sans 14pt"/>
                <a:cs typeface="Segoe Sans Display" pitchFamily="2" charset="0"/>
                <a:sym typeface="DM Sans"/>
              </a:rPr>
              <a:t>To</a:t>
            </a:r>
          </a:p>
        </p:txBody>
      </p:sp>
      <p:sp>
        <p:nvSpPr>
          <p:cNvPr id="45" name="Rounded Rectangle 44">
            <a:extLst>
              <a:ext uri="{FF2B5EF4-FFF2-40B4-BE49-F238E27FC236}">
                <a16:creationId xmlns:a16="http://schemas.microsoft.com/office/drawing/2014/main" id="{CF81631B-1269-3298-50B2-E3B6452E3672}"/>
              </a:ext>
            </a:extLst>
          </p:cNvPr>
          <p:cNvSpPr/>
          <p:nvPr/>
        </p:nvSpPr>
        <p:spPr>
          <a:xfrm>
            <a:off x="8700923" y="2229263"/>
            <a:ext cx="2790518" cy="542767"/>
          </a:xfrm>
          <a:prstGeom prst="roundRect">
            <a:avLst/>
          </a:prstGeom>
          <a:solidFill>
            <a:srgbClr val="DDEEF8"/>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ptos" panose="02110004020202020204"/>
                <a:ea typeface="+mn-lt"/>
                <a:cs typeface="+mn-lt"/>
              </a:rPr>
              <a:t>Mean Time Between Failures (MTBF) </a:t>
            </a:r>
            <a:r>
              <a:rPr kumimoji="0" lang="en-US" sz="900" b="0" i="0" u="none" strike="noStrike" kern="1200" cap="none" spc="0" normalizeH="0" baseline="0" noProof="0">
                <a:ln>
                  <a:noFill/>
                </a:ln>
                <a:solidFill>
                  <a:prstClr val="black"/>
                </a:solidFill>
                <a:effectLst/>
                <a:uLnTx/>
                <a:uFillTx/>
                <a:latin typeface="Aptos" panose="02110004020202020204"/>
                <a:ea typeface="+mn-lt"/>
                <a:cs typeface="+mn-lt"/>
              </a:rPr>
              <a:t>→ Proactive interventions extend machine uptime</a:t>
            </a: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8" name="Arrow: Up 56">
            <a:extLst>
              <a:ext uri="{FF2B5EF4-FFF2-40B4-BE49-F238E27FC236}">
                <a16:creationId xmlns:a16="http://schemas.microsoft.com/office/drawing/2014/main" id="{3DF0C7C0-3624-EFCE-03FE-B0C8AD51044F}"/>
              </a:ext>
            </a:extLst>
          </p:cNvPr>
          <p:cNvSpPr/>
          <p:nvPr/>
        </p:nvSpPr>
        <p:spPr>
          <a:xfrm>
            <a:off x="8794754" y="2365223"/>
            <a:ext cx="134695" cy="275688"/>
          </a:xfrm>
          <a:prstGeom prst="upArrow">
            <a:avLst/>
          </a:prstGeom>
          <a:solidFill>
            <a:srgbClr val="0078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9" name="Rounded Rectangle 48">
            <a:extLst>
              <a:ext uri="{FF2B5EF4-FFF2-40B4-BE49-F238E27FC236}">
                <a16:creationId xmlns:a16="http://schemas.microsoft.com/office/drawing/2014/main" id="{8C0E0FAF-DE69-0BCF-E95C-02C456581FB8}"/>
              </a:ext>
            </a:extLst>
          </p:cNvPr>
          <p:cNvSpPr/>
          <p:nvPr/>
        </p:nvSpPr>
        <p:spPr>
          <a:xfrm>
            <a:off x="8700923" y="2894281"/>
            <a:ext cx="2790518" cy="542767"/>
          </a:xfrm>
          <a:prstGeom prst="roundRect">
            <a:avLst/>
          </a:prstGeom>
          <a:solidFill>
            <a:srgbClr val="DDEEF8"/>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Sans Display Semibold"/>
                <a:ea typeface="+mn-ea"/>
                <a:cs typeface="Segoe Sans Display Semibold"/>
              </a:rPr>
              <a:t> </a:t>
            </a:r>
            <a:r>
              <a:rPr kumimoji="0" lang="en-US" sz="900" b="1" i="0" u="none" strike="noStrike" kern="1200" cap="none" spc="0" normalizeH="0" baseline="0" noProof="0">
                <a:ln>
                  <a:noFill/>
                </a:ln>
                <a:solidFill>
                  <a:prstClr val="black"/>
                </a:solidFill>
                <a:effectLst/>
                <a:uLnTx/>
                <a:uFillTx/>
                <a:latin typeface="Aptos" panose="02110004020202020204"/>
                <a:ea typeface="+mn-lt"/>
                <a:cs typeface="+mn-lt"/>
              </a:rPr>
              <a:t> Unplanned Downtime </a:t>
            </a:r>
            <a:r>
              <a:rPr kumimoji="0" lang="en-US" sz="900" b="0" i="0" u="none" strike="noStrike" kern="1200" cap="none" spc="0" normalizeH="0" baseline="0" noProof="0">
                <a:ln>
                  <a:noFill/>
                </a:ln>
                <a:solidFill>
                  <a:prstClr val="black"/>
                </a:solidFill>
                <a:effectLst/>
                <a:uLnTx/>
                <a:uFillTx/>
                <a:latin typeface="Aptos" panose="02110004020202020204"/>
                <a:ea typeface="+mn-lt"/>
                <a:cs typeface="+mn-lt"/>
              </a:rPr>
              <a:t>→ Predictive alerts reduce production stoppages</a:t>
            </a:r>
          </a:p>
        </p:txBody>
      </p:sp>
      <p:sp>
        <p:nvSpPr>
          <p:cNvPr id="51" name="Rounded Rectangle 50">
            <a:extLst>
              <a:ext uri="{FF2B5EF4-FFF2-40B4-BE49-F238E27FC236}">
                <a16:creationId xmlns:a16="http://schemas.microsoft.com/office/drawing/2014/main" id="{49F706C8-5EF4-CD6C-6CD9-A54B575264CF}"/>
              </a:ext>
            </a:extLst>
          </p:cNvPr>
          <p:cNvSpPr/>
          <p:nvPr/>
        </p:nvSpPr>
        <p:spPr>
          <a:xfrm>
            <a:off x="8700923" y="3550264"/>
            <a:ext cx="2790518" cy="542767"/>
          </a:xfrm>
          <a:prstGeom prst="roundRect">
            <a:avLst/>
          </a:prstGeom>
          <a:solidFill>
            <a:srgbClr val="DDEEF8"/>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ptos" panose="02110004020202020204"/>
                <a:ea typeface="+mn-lt"/>
                <a:cs typeface="+mn-lt"/>
              </a:rPr>
              <a:t>Maintenance Cost</a:t>
            </a:r>
            <a:r>
              <a:rPr kumimoji="0" lang="en-US" sz="900" b="0" i="0" u="none" strike="noStrike" kern="1200" cap="none" spc="0" normalizeH="0" baseline="0" noProof="0">
                <a:ln>
                  <a:noFill/>
                </a:ln>
                <a:solidFill>
                  <a:prstClr val="black"/>
                </a:solidFill>
                <a:effectLst/>
                <a:uLnTx/>
                <a:uFillTx/>
                <a:latin typeface="Aptos" panose="02110004020202020204"/>
                <a:ea typeface="+mn-lt"/>
                <a:cs typeface="+mn-lt"/>
              </a:rPr>
              <a:t> → Smart scheduling avoids unnecessary repairs and rush orders</a:t>
            </a: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2" name="Arrow: Up 56">
            <a:extLst>
              <a:ext uri="{FF2B5EF4-FFF2-40B4-BE49-F238E27FC236}">
                <a16:creationId xmlns:a16="http://schemas.microsoft.com/office/drawing/2014/main" id="{2AC0C015-E3F9-6FD6-A086-205B4852FE41}"/>
              </a:ext>
            </a:extLst>
          </p:cNvPr>
          <p:cNvSpPr/>
          <p:nvPr/>
        </p:nvSpPr>
        <p:spPr>
          <a:xfrm rot="10800000">
            <a:off x="8794754" y="3686224"/>
            <a:ext cx="134695" cy="275688"/>
          </a:xfrm>
          <a:prstGeom prst="upArrow">
            <a:avLst/>
          </a:prstGeom>
          <a:solidFill>
            <a:srgbClr val="0078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Google Shape;516;p32">
            <a:extLst>
              <a:ext uri="{FF2B5EF4-FFF2-40B4-BE49-F238E27FC236}">
                <a16:creationId xmlns:a16="http://schemas.microsoft.com/office/drawing/2014/main" id="{C2B326BE-1A31-04D0-C79B-54E0BF55D9B4}"/>
              </a:ext>
            </a:extLst>
          </p:cNvPr>
          <p:cNvSpPr/>
          <p:nvPr/>
        </p:nvSpPr>
        <p:spPr>
          <a:xfrm>
            <a:off x="10209729" y="4805098"/>
            <a:ext cx="1283109" cy="636112"/>
          </a:xfrm>
          <a:prstGeom prst="roundRect">
            <a:avLst>
              <a:gd name="adj" fmla="val 15197"/>
            </a:avLst>
          </a:prstGeom>
          <a:solidFill>
            <a:srgbClr val="F7F7F7"/>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Aptos" panose="02110004020202020204"/>
                <a:ea typeface="+mn-lt"/>
                <a:cs typeface="+mn-lt"/>
                <a:sym typeface="DM Sans Medium"/>
              </a:rPr>
              <a:t>Plant Engineer</a:t>
            </a: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Google Shape;516;p32">
            <a:extLst>
              <a:ext uri="{FF2B5EF4-FFF2-40B4-BE49-F238E27FC236}">
                <a16:creationId xmlns:a16="http://schemas.microsoft.com/office/drawing/2014/main" id="{1A2DE792-6578-892D-F018-A452B3C8864D}"/>
              </a:ext>
            </a:extLst>
          </p:cNvPr>
          <p:cNvSpPr/>
          <p:nvPr/>
        </p:nvSpPr>
        <p:spPr>
          <a:xfrm>
            <a:off x="9454627" y="5578183"/>
            <a:ext cx="1283109" cy="636112"/>
          </a:xfrm>
          <a:prstGeom prst="roundRect">
            <a:avLst>
              <a:gd name="adj" fmla="val 15197"/>
            </a:avLst>
          </a:prstGeom>
          <a:solidFill>
            <a:srgbClr val="F7F7F7"/>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Aptos" panose="02110004020202020204"/>
                <a:ea typeface="+mn-lt"/>
                <a:cs typeface="+mn-lt"/>
                <a:sym typeface="DM Sans Medium"/>
              </a:rPr>
              <a:t>Reliability Engineer</a:t>
            </a: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Google Shape;523;p32">
            <a:extLst>
              <a:ext uri="{FF2B5EF4-FFF2-40B4-BE49-F238E27FC236}">
                <a16:creationId xmlns:a16="http://schemas.microsoft.com/office/drawing/2014/main" id="{65AAB34C-7436-2CB5-35F4-F9C96C29C714}"/>
              </a:ext>
            </a:extLst>
          </p:cNvPr>
          <p:cNvSpPr/>
          <p:nvPr/>
        </p:nvSpPr>
        <p:spPr>
          <a:xfrm>
            <a:off x="6253292" y="4200861"/>
            <a:ext cx="2099734" cy="564659"/>
          </a:xfrm>
          <a:prstGeom prst="roundRect">
            <a:avLst>
              <a:gd name="adj" fmla="val 9670"/>
            </a:avLst>
          </a:prstGeom>
          <a:solidFill>
            <a:srgbClr val="FFFFFF">
              <a:lumMod val="85000"/>
              <a:alpha val="20000"/>
            </a:srgbClr>
          </a:solidFill>
          <a:ln>
            <a:noFill/>
          </a:ln>
        </p:spPr>
        <p:txBody>
          <a:bodyPr spcFirstLastPara="1" wrap="square" lIns="72000" tIns="144000" rIns="72000" bIns="144000" anchor="ctr" anchorCtr="0">
            <a:noAutofit/>
          </a:bodyPr>
          <a:lstStyle/>
          <a:p>
            <a:pPr marL="0" marR="0" lvl="0" indent="0" algn="ctr" defTabSz="914400" rtl="0" eaLnBrk="1" fontAlgn="auto" latinLnBrk="0" hangingPunct="1">
              <a:lnSpc>
                <a:spcPts val="118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latin typeface="Aptos" panose="02110004020202020204"/>
                <a:ea typeface="+mn-lt"/>
                <a:cs typeface="+mn-lt"/>
                <a:sym typeface="DM Sans"/>
              </a:rPr>
              <a:t>Notifies maintenance planners with failure likelihood, recommended timing, and required parts via email</a:t>
            </a: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TextBox 20">
            <a:extLst>
              <a:ext uri="{FF2B5EF4-FFF2-40B4-BE49-F238E27FC236}">
                <a16:creationId xmlns:a16="http://schemas.microsoft.com/office/drawing/2014/main" id="{93C61CF5-9A40-F6E6-F25A-9D98C687AD4D}"/>
              </a:ext>
            </a:extLst>
          </p:cNvPr>
          <p:cNvSpPr txBox="1"/>
          <p:nvPr/>
        </p:nvSpPr>
        <p:spPr>
          <a:xfrm>
            <a:off x="695994" y="1098881"/>
            <a:ext cx="7752203" cy="307777"/>
          </a:xfrm>
          <a:prstGeom prst="rect">
            <a:avLst/>
          </a:prstGeom>
          <a:noFill/>
        </p:spPr>
        <p:txBody>
          <a:bodyPr wrap="square" lIns="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tab pos="3992563" algn="l"/>
              </a:tabLst>
              <a:defRPr/>
            </a:pPr>
            <a:r>
              <a:rPr kumimoji="0" lang="en-US" sz="1400" b="1" i="0" u="none" strike="noStrike" kern="1200" cap="none" spc="0" normalizeH="0" baseline="0" noProof="0">
                <a:ln>
                  <a:noFill/>
                </a:ln>
                <a:solidFill>
                  <a:prstClr val="black"/>
                </a:solidFill>
                <a:effectLst/>
                <a:uLnTx/>
                <a:uFillTx/>
                <a:latin typeface="Aptos" panose="02110004020202020204"/>
                <a:ea typeface="+mn-lt"/>
                <a:cs typeface="+mn-lt"/>
              </a:rPr>
              <a:t>Predicts equipment failures to enable proactive maintenance and reduce downtime</a:t>
            </a:r>
            <a:endParaRPr kumimoji="0" lang="en-US" sz="1800" b="1" i="0" u="none" strike="noStrike" kern="1200" cap="none" spc="0" normalizeH="0" baseline="0" noProof="0">
              <a:ln>
                <a:noFill/>
              </a:ln>
              <a:solidFill>
                <a:prstClr val="black"/>
              </a:solidFill>
              <a:effectLst/>
              <a:uLnTx/>
              <a:uFillTx/>
              <a:latin typeface="Aptos" panose="02110004020202020204"/>
              <a:ea typeface="+mn-lt"/>
              <a:cs typeface="+mn-lt"/>
            </a:endParaRPr>
          </a:p>
        </p:txBody>
      </p:sp>
      <p:sp>
        <p:nvSpPr>
          <p:cNvPr id="38" name="Google Shape;506;p32">
            <a:extLst>
              <a:ext uri="{FF2B5EF4-FFF2-40B4-BE49-F238E27FC236}">
                <a16:creationId xmlns:a16="http://schemas.microsoft.com/office/drawing/2014/main" id="{98A9A9F2-14C3-6731-CF4C-D21A5ECA0FE9}"/>
              </a:ext>
            </a:extLst>
          </p:cNvPr>
          <p:cNvSpPr/>
          <p:nvPr/>
        </p:nvSpPr>
        <p:spPr>
          <a:xfrm>
            <a:off x="10459481" y="1404164"/>
            <a:ext cx="790869" cy="127961"/>
          </a:xfrm>
          <a:prstGeom prst="roundRect">
            <a:avLst>
              <a:gd name="adj" fmla="val 7496"/>
            </a:avLst>
          </a:prstGeom>
          <a:noFill/>
          <a:ln>
            <a:noFill/>
          </a:ln>
        </p:spPr>
        <p:txBody>
          <a:bodyPr spcFirstLastPara="1" wrap="square" lIns="0" tIns="0" rIns="0" bIns="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a:ln>
                  <a:noFill/>
                </a:ln>
                <a:solidFill>
                  <a:srgbClr val="0078D4"/>
                </a:solidFill>
                <a:effectLst/>
                <a:uLnTx/>
                <a:uFillTx/>
                <a:latin typeface="Segoe Sans Display"/>
                <a:ea typeface="DM Sans 14pt ExtraLight"/>
                <a:cs typeface="Segoe Sans Display"/>
              </a:rPr>
              <a:t>Homerun</a:t>
            </a:r>
            <a:endParaRPr kumimoji="0" lang="en-GB" sz="800" b="0" i="0" u="none" strike="noStrike" kern="1200" cap="none" spc="0" normalizeH="0" baseline="0" noProof="0">
              <a:ln>
                <a:noFill/>
              </a:ln>
              <a:solidFill>
                <a:srgbClr val="0078D4"/>
              </a:solidFill>
              <a:effectLst/>
              <a:uLnTx/>
              <a:uFillTx/>
              <a:latin typeface="Segoe Sans Display" pitchFamily="2" charset="0"/>
              <a:ea typeface="DM Sans 14pt ExtraLight"/>
              <a:cs typeface="Segoe Sans Display" pitchFamily="2" charset="0"/>
            </a:endParaRPr>
          </a:p>
        </p:txBody>
      </p:sp>
      <p:sp>
        <p:nvSpPr>
          <p:cNvPr id="39" name="Google Shape;506;p32">
            <a:extLst>
              <a:ext uri="{FF2B5EF4-FFF2-40B4-BE49-F238E27FC236}">
                <a16:creationId xmlns:a16="http://schemas.microsoft.com/office/drawing/2014/main" id="{E1BF234A-7FA5-078D-C7B1-58DA9D03A0A5}"/>
              </a:ext>
            </a:extLst>
          </p:cNvPr>
          <p:cNvSpPr/>
          <p:nvPr/>
        </p:nvSpPr>
        <p:spPr>
          <a:xfrm>
            <a:off x="10506034" y="835702"/>
            <a:ext cx="736840" cy="185365"/>
          </a:xfrm>
          <a:prstGeom prst="roundRect">
            <a:avLst>
              <a:gd name="adj" fmla="val 7496"/>
            </a:avLst>
          </a:prstGeom>
          <a:noFill/>
          <a:ln>
            <a:noFill/>
          </a:ln>
        </p:spPr>
        <p:txBody>
          <a:bodyPr spcFirstLastPara="1" wrap="square" lIns="0" tIns="0" rIns="0" bIns="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Segoe Sans Display"/>
                <a:ea typeface="DM Sans 14pt ExtraLight"/>
                <a:cs typeface="Segoe Sans Display"/>
              </a:rPr>
              <a:t>Maturity</a:t>
            </a:r>
            <a:endParaRPr kumimoji="0" lang="en-GB" sz="1000" b="0" i="0" u="none" strike="noStrike" kern="1200" cap="none" spc="0" normalizeH="0" baseline="0" noProof="0">
              <a:ln>
                <a:noFill/>
              </a:ln>
              <a:solidFill>
                <a:srgbClr val="000000"/>
              </a:solidFill>
              <a:effectLst/>
              <a:uLnTx/>
              <a:uFillTx/>
              <a:latin typeface="Segoe Sans Display" pitchFamily="2" charset="0"/>
              <a:ea typeface="DM Sans 14pt ExtraLight"/>
              <a:cs typeface="Segoe Sans Display" pitchFamily="2" charset="0"/>
            </a:endParaRPr>
          </a:p>
        </p:txBody>
      </p:sp>
      <p:sp>
        <p:nvSpPr>
          <p:cNvPr id="3" name="Arrow: Up 56">
            <a:extLst>
              <a:ext uri="{FF2B5EF4-FFF2-40B4-BE49-F238E27FC236}">
                <a16:creationId xmlns:a16="http://schemas.microsoft.com/office/drawing/2014/main" id="{D8B44419-A7FA-FD79-9282-B4753C11FE53}"/>
              </a:ext>
            </a:extLst>
          </p:cNvPr>
          <p:cNvSpPr/>
          <p:nvPr/>
        </p:nvSpPr>
        <p:spPr>
          <a:xfrm rot="10800000">
            <a:off x="8794754" y="3031685"/>
            <a:ext cx="134695" cy="275688"/>
          </a:xfrm>
          <a:prstGeom prst="upArrow">
            <a:avLst/>
          </a:prstGeom>
          <a:solidFill>
            <a:srgbClr val="0078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6469674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AD31A-E21C-1E56-68BB-1F1A23FEAF2F}"/>
            </a:ext>
          </a:extLst>
        </p:cNvPr>
        <p:cNvGrpSpPr/>
        <p:nvPr/>
      </p:nvGrpSpPr>
      <p:grpSpPr>
        <a:xfrm>
          <a:off x="0" y="0"/>
          <a:ext cx="0" cy="0"/>
          <a:chOff x="0" y="0"/>
          <a:chExt cx="0" cy="0"/>
        </a:xfrm>
      </p:grpSpPr>
      <p:sp>
        <p:nvSpPr>
          <p:cNvPr id="48" name="Rectangle: Rounded Corners 28">
            <a:extLst>
              <a:ext uri="{FF2B5EF4-FFF2-40B4-BE49-F238E27FC236}">
                <a16:creationId xmlns:a16="http://schemas.microsoft.com/office/drawing/2014/main" id="{5EF46D12-8C38-0E81-D641-B6D621DBD4A4}"/>
              </a:ext>
            </a:extLst>
          </p:cNvPr>
          <p:cNvSpPr>
            <a:spLocks/>
          </p:cNvSpPr>
          <p:nvPr/>
        </p:nvSpPr>
        <p:spPr bwMode="auto">
          <a:xfrm>
            <a:off x="2341944" y="976878"/>
            <a:ext cx="9617839" cy="5768909"/>
          </a:xfrm>
          <a:prstGeom prst="roundRect">
            <a:avLst>
              <a:gd name="adj" fmla="val 2074"/>
            </a:avLst>
          </a:prstGeom>
          <a:solidFill>
            <a:srgbClr val="FFFFFF">
              <a:alpha val="75000"/>
            </a:srgbClr>
          </a:solidFill>
          <a:ln w="15875" cap="flat" cmpd="sng" algn="ctr">
            <a:noFill/>
            <a:prstDash val="solid"/>
            <a:headEnd type="none" w="med" len="med"/>
            <a:tailEnd type="none" w="med" len="med"/>
          </a:ln>
          <a:effectLst>
            <a:outerShdw blurRad="279400" algn="ctr" rotWithShape="0">
              <a:prstClr val="black">
                <a:alpha val="1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endParaRPr kumimoji="0" lang="en-US" sz="100" b="0" i="0" u="none" strike="noStrike" kern="0" cap="none" spc="0" normalizeH="0" baseline="0" noProof="0">
              <a:ln>
                <a:noFill/>
              </a:ln>
              <a:solidFill>
                <a:srgbClr val="FFFFFF"/>
              </a:solidFill>
              <a:effectLst/>
              <a:uLnTx/>
              <a:uFillTx/>
              <a:latin typeface="Segoe UI"/>
              <a:ea typeface="+mn-ea"/>
              <a:cs typeface="+mn-cs"/>
            </a:endParaRPr>
          </a:p>
        </p:txBody>
      </p:sp>
      <p:sp>
        <p:nvSpPr>
          <p:cNvPr id="13" name="Text Placeholder 11">
            <a:extLst>
              <a:ext uri="{FF2B5EF4-FFF2-40B4-BE49-F238E27FC236}">
                <a16:creationId xmlns:a16="http://schemas.microsoft.com/office/drawing/2014/main" id="{10869D4A-094E-FB22-C9AE-008BB676719F}"/>
              </a:ext>
            </a:extLst>
          </p:cNvPr>
          <p:cNvSpPr txBox="1">
            <a:spLocks/>
          </p:cNvSpPr>
          <p:nvPr/>
        </p:nvSpPr>
        <p:spPr>
          <a:xfrm>
            <a:off x="3036797" y="2017071"/>
            <a:ext cx="2572262" cy="1018877"/>
          </a:xfrm>
          <a:prstGeom prst="round2SameRect">
            <a:avLst>
              <a:gd name="adj1" fmla="val 7620"/>
              <a:gd name="adj2" fmla="val 0"/>
            </a:avLst>
          </a:prstGeom>
          <a:solidFill>
            <a:srgbClr val="FFFFFF">
              <a:alpha val="50000"/>
            </a:srgbClr>
          </a:solidFill>
          <a:ln>
            <a:solidFill>
              <a:schemeClr val="bg1"/>
            </a:solidFill>
          </a:ln>
        </p:spPr>
        <p:txBody>
          <a:bodyPr lIns="0" tIns="0" rIns="0" bIns="0" anchor="b">
            <a:noAutofit/>
          </a:bodyPr>
          <a:lstStyle>
            <a:lvl1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n-lt"/>
                <a:ea typeface="+mn-ea"/>
                <a:cs typeface="Segoe Sans Display" pitchFamily="2" charset="0"/>
              </a:defRPr>
            </a:lvl1pPr>
            <a:lvl2pPr marL="0" marR="0" indent="0" algn="l" defTabSz="932742" rtl="0" eaLnBrk="1" fontAlgn="auto" latinLnBrk="0" hangingPunct="1">
              <a:lnSpc>
                <a:spcPct val="100000"/>
              </a:lnSpc>
              <a:spcBef>
                <a:spcPts val="0"/>
              </a:spcBef>
              <a:spcAft>
                <a:spcPts val="200"/>
              </a:spcAft>
              <a:buClrTx/>
              <a:buSzPct val="90000"/>
              <a:buFont typeface="Wingdings" panose="05000000000000000000" pitchFamily="2" charset="2"/>
              <a:buNone/>
              <a:tabLst/>
              <a:defRPr sz="900" kern="1200" spc="0" baseline="0">
                <a:solidFill>
                  <a:schemeClr val="tx1"/>
                </a:solidFill>
                <a:latin typeface="+mn-lt"/>
                <a:ea typeface="+mn-ea"/>
                <a:cs typeface="+mn-cs"/>
              </a:defRPr>
            </a:lvl2pPr>
            <a:lvl3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j-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a:pPr>
            <a:endParaRPr kumimoji="0" lang="en-US" sz="900" b="0" i="0" u="none" strike="noStrike" kern="1200" cap="none" spc="0" normalizeH="0" baseline="0" noProof="0">
              <a:ln>
                <a:noFill/>
              </a:ln>
              <a:solidFill>
                <a:srgbClr val="091F2C"/>
              </a:solidFill>
              <a:effectLst/>
              <a:uLnTx/>
              <a:uFillTx/>
              <a:latin typeface="Segoe Sans Display"/>
              <a:ea typeface="+mn-ea"/>
              <a:cs typeface="Segoe Sans Display" pitchFamily="2" charset="0"/>
            </a:endParaRPr>
          </a:p>
        </p:txBody>
      </p:sp>
      <p:sp>
        <p:nvSpPr>
          <p:cNvPr id="40" name="Text Placeholder 11">
            <a:extLst>
              <a:ext uri="{FF2B5EF4-FFF2-40B4-BE49-F238E27FC236}">
                <a16:creationId xmlns:a16="http://schemas.microsoft.com/office/drawing/2014/main" id="{59664733-4B14-290A-732D-058C78A1D0FE}"/>
              </a:ext>
            </a:extLst>
          </p:cNvPr>
          <p:cNvSpPr txBox="1">
            <a:spLocks/>
          </p:cNvSpPr>
          <p:nvPr/>
        </p:nvSpPr>
        <p:spPr>
          <a:xfrm flipV="1">
            <a:off x="3036797" y="3034603"/>
            <a:ext cx="2572262" cy="635465"/>
          </a:xfrm>
          <a:prstGeom prst="round2SameRect">
            <a:avLst/>
          </a:prstGeom>
          <a:solidFill>
            <a:schemeClr val="accent5">
              <a:lumMod val="20000"/>
              <a:lumOff val="80000"/>
            </a:schemeClr>
          </a:solidFill>
          <a:ln>
            <a:solidFill>
              <a:schemeClr val="bg1"/>
            </a:solidFill>
          </a:ln>
        </p:spPr>
        <p:txBody>
          <a:bodyPr lIns="0" tIns="0" rIns="0" bIns="0" anchor="b">
            <a:noAutofit/>
          </a:bodyPr>
          <a:lstStyle>
            <a:lvl1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n-lt"/>
                <a:ea typeface="+mn-ea"/>
                <a:cs typeface="Segoe Sans Display" pitchFamily="2" charset="0"/>
              </a:defRPr>
            </a:lvl1pPr>
            <a:lvl2pPr marL="0" marR="0" indent="0" algn="l" defTabSz="932742" rtl="0" eaLnBrk="1" fontAlgn="auto" latinLnBrk="0" hangingPunct="1">
              <a:lnSpc>
                <a:spcPct val="100000"/>
              </a:lnSpc>
              <a:spcBef>
                <a:spcPts val="0"/>
              </a:spcBef>
              <a:spcAft>
                <a:spcPts val="200"/>
              </a:spcAft>
              <a:buClrTx/>
              <a:buSzPct val="90000"/>
              <a:buFont typeface="Wingdings" panose="05000000000000000000" pitchFamily="2" charset="2"/>
              <a:buNone/>
              <a:tabLst/>
              <a:defRPr sz="900" kern="1200" spc="0" baseline="0">
                <a:solidFill>
                  <a:schemeClr val="tx1"/>
                </a:solidFill>
                <a:latin typeface="+mn-lt"/>
                <a:ea typeface="+mn-ea"/>
                <a:cs typeface="+mn-cs"/>
              </a:defRPr>
            </a:lvl2pPr>
            <a:lvl3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j-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a:pPr>
            <a:endParaRPr kumimoji="0" lang="en-US" sz="900" b="0" i="0" u="none" strike="noStrike" kern="1200" cap="none" spc="0" normalizeH="0" baseline="0" noProof="0">
              <a:ln>
                <a:noFill/>
              </a:ln>
              <a:solidFill>
                <a:srgbClr val="091F2C"/>
              </a:solidFill>
              <a:effectLst/>
              <a:uLnTx/>
              <a:uFillTx/>
              <a:latin typeface="Segoe Sans Display"/>
              <a:ea typeface="+mn-ea"/>
              <a:cs typeface="Segoe Sans Display" pitchFamily="2" charset="0"/>
            </a:endParaRPr>
          </a:p>
        </p:txBody>
      </p:sp>
      <p:sp>
        <p:nvSpPr>
          <p:cNvPr id="10" name="Rectangle: Rounded Corners 9">
            <a:extLst>
              <a:ext uri="{FF2B5EF4-FFF2-40B4-BE49-F238E27FC236}">
                <a16:creationId xmlns:a16="http://schemas.microsoft.com/office/drawing/2014/main" id="{4492EDB0-992B-0A39-A549-32BCBA0AF194}"/>
              </a:ext>
            </a:extLst>
          </p:cNvPr>
          <p:cNvSpPr>
            <a:spLocks/>
          </p:cNvSpPr>
          <p:nvPr/>
        </p:nvSpPr>
        <p:spPr bwMode="auto">
          <a:xfrm>
            <a:off x="1971041" y="371288"/>
            <a:ext cx="3720605" cy="425399"/>
          </a:xfrm>
          <a:prstGeom prst="roundRect">
            <a:avLst>
              <a:gd name="adj" fmla="val 50000"/>
            </a:avLst>
          </a:prstGeom>
          <a:solidFill>
            <a:srgbClr val="FFFFFF">
              <a:alpha val="50000"/>
            </a:srgbClr>
          </a:solidFill>
          <a:ln>
            <a:solidFill>
              <a:schemeClr val="bg1"/>
            </a:solidFill>
          </a:ln>
        </p:spPr>
        <p:txBody>
          <a:bodyPr lIns="365760" tIns="0" rIns="0" bIns="0" anchor="ctr">
            <a:noAutofit/>
          </a:bodyPr>
          <a:lstStyle/>
          <a:p>
            <a:pPr marL="0" marR="0" lvl="0" indent="0" algn="l" defTabSz="932742" rtl="0" eaLnBrk="1" fontAlgn="auto" latinLnBrk="0" hangingPunct="1">
              <a:lnSpc>
                <a:spcPct val="100000"/>
              </a:lnSpc>
              <a:spcBef>
                <a:spcPts val="0"/>
              </a:spcBef>
              <a:spcAft>
                <a:spcPts val="100"/>
              </a:spcAft>
              <a:buClrTx/>
              <a:buSzPct val="90000"/>
              <a:buFontTx/>
              <a:buNone/>
              <a:tabLst/>
              <a:defRPr/>
            </a:pPr>
            <a:r>
              <a:rPr kumimoji="0" lang="en-US" sz="1400" b="0" i="0" u="none" strike="noStrike" kern="1200" cap="none" spc="0" normalizeH="0" baseline="0" noProof="0" dirty="0">
                <a:ln>
                  <a:noFill/>
                </a:ln>
                <a:solidFill>
                  <a:srgbClr val="091F2C"/>
                </a:solidFill>
                <a:effectLst/>
                <a:uLnTx/>
                <a:uFillTx/>
                <a:latin typeface="Segoe Sans Display Semibold"/>
                <a:ea typeface="+mn-ea"/>
                <a:cs typeface="Segoe Sans Display"/>
              </a:rPr>
              <a:t>Maintenance prediction agent</a:t>
            </a:r>
          </a:p>
        </p:txBody>
      </p:sp>
      <p:sp>
        <p:nvSpPr>
          <p:cNvPr id="57" name="Rectangle: Top Corners Rounded 56">
            <a:extLst>
              <a:ext uri="{FF2B5EF4-FFF2-40B4-BE49-F238E27FC236}">
                <a16:creationId xmlns:a16="http://schemas.microsoft.com/office/drawing/2014/main" id="{5BFACE89-34F3-B294-B1CD-64C66B171D2B}"/>
              </a:ext>
            </a:extLst>
          </p:cNvPr>
          <p:cNvSpPr/>
          <p:nvPr/>
        </p:nvSpPr>
        <p:spPr bwMode="auto">
          <a:xfrm rot="16200000" flipH="1">
            <a:off x="-1017808" y="2768899"/>
            <a:ext cx="4602877" cy="2116628"/>
          </a:xfrm>
          <a:prstGeom prst="round2SameRect">
            <a:avLst>
              <a:gd name="adj1" fmla="val 9794"/>
              <a:gd name="adj2" fmla="val 0"/>
            </a:avLst>
          </a:prstGeom>
          <a:solidFill>
            <a:srgbClr val="FFFFFF">
              <a:alpha val="59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Segoe Sans Display"/>
              <a:ea typeface="Segoe UI" pitchFamily="34" charset="0"/>
              <a:cs typeface="Segoe UI" pitchFamily="34" charset="0"/>
            </a:endParaRPr>
          </a:p>
        </p:txBody>
      </p:sp>
      <p:sp>
        <p:nvSpPr>
          <p:cNvPr id="9" name="Available with">
            <a:extLst>
              <a:ext uri="{FF2B5EF4-FFF2-40B4-BE49-F238E27FC236}">
                <a16:creationId xmlns:a16="http://schemas.microsoft.com/office/drawing/2014/main" id="{93EAF508-207E-8D6F-5C66-CA25E05E5254}"/>
              </a:ext>
            </a:extLst>
          </p:cNvPr>
          <p:cNvSpPr txBox="1"/>
          <p:nvPr/>
        </p:nvSpPr>
        <p:spPr>
          <a:xfrm>
            <a:off x="9126798" y="358721"/>
            <a:ext cx="992247"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91F2C"/>
                </a:solidFill>
                <a:effectLst/>
                <a:uLnTx/>
                <a:uFillTx/>
                <a:latin typeface="Segoe Sans Display Semibold"/>
                <a:ea typeface="+mn-ea"/>
                <a:cs typeface="Segoe UI Semibold" panose="020B0502040204020203" pitchFamily="34" charset="0"/>
              </a:rPr>
              <a:t>Available with: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78D4"/>
                </a:solidFill>
                <a:effectLst/>
                <a:uLnTx/>
                <a:uFillTx/>
                <a:latin typeface="Segoe Sans Display Semibold"/>
                <a:ea typeface="+mn-ea"/>
                <a:cs typeface="Segoe UI Semibold" panose="020B0502040204020203" pitchFamily="34" charset="0"/>
              </a:rPr>
              <a:t>Copilot Studio</a:t>
            </a:r>
          </a:p>
        </p:txBody>
      </p:sp>
      <p:cxnSp>
        <p:nvCxnSpPr>
          <p:cNvPr id="11" name="Straight Connector 10">
            <a:extLst>
              <a:ext uri="{FF2B5EF4-FFF2-40B4-BE49-F238E27FC236}">
                <a16:creationId xmlns:a16="http://schemas.microsoft.com/office/drawing/2014/main" id="{C6B0E2EA-0795-29BB-CC28-476360F9BCE3}"/>
              </a:ext>
            </a:extLst>
          </p:cNvPr>
          <p:cNvCxnSpPr/>
          <p:nvPr/>
        </p:nvCxnSpPr>
        <p:spPr>
          <a:xfrm>
            <a:off x="10486514" y="358721"/>
            <a:ext cx="0" cy="331655"/>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 name="Rectangle: Top Corners Rounded 73">
            <a:extLst>
              <a:ext uri="{FF2B5EF4-FFF2-40B4-BE49-F238E27FC236}">
                <a16:creationId xmlns:a16="http://schemas.microsoft.com/office/drawing/2014/main" id="{7773333F-B5AC-302B-C385-7750B6C4E2B5}"/>
              </a:ext>
            </a:extLst>
          </p:cNvPr>
          <p:cNvSpPr>
            <a:spLocks/>
          </p:cNvSpPr>
          <p:nvPr/>
        </p:nvSpPr>
        <p:spPr bwMode="auto">
          <a:xfrm rot="16200000" flipV="1">
            <a:off x="5567065" y="-1844256"/>
            <a:ext cx="2819523" cy="9269766"/>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0" y="8666696"/>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412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31" name="Group 30">
            <a:extLst>
              <a:ext uri="{FF2B5EF4-FFF2-40B4-BE49-F238E27FC236}">
                <a16:creationId xmlns:a16="http://schemas.microsoft.com/office/drawing/2014/main" id="{1C0A3AE4-566B-232E-D5D5-A79EF4BC012C}"/>
              </a:ext>
            </a:extLst>
          </p:cNvPr>
          <p:cNvGrpSpPr/>
          <p:nvPr/>
        </p:nvGrpSpPr>
        <p:grpSpPr>
          <a:xfrm>
            <a:off x="5648740" y="1269937"/>
            <a:ext cx="210652" cy="210652"/>
            <a:chOff x="5627224" y="1615899"/>
            <a:chExt cx="210652" cy="210652"/>
          </a:xfrm>
        </p:grpSpPr>
        <p:sp>
          <p:nvSpPr>
            <p:cNvPr id="14" name="Oval 13">
              <a:extLst>
                <a:ext uri="{FF2B5EF4-FFF2-40B4-BE49-F238E27FC236}">
                  <a16:creationId xmlns:a16="http://schemas.microsoft.com/office/drawing/2014/main" id="{C17C1AEC-BD6F-98BA-79FE-B378AA0E3FDB}"/>
                </a:ext>
              </a:extLst>
            </p:cNvPr>
            <p:cNvSpPr/>
            <p:nvPr/>
          </p:nvSpPr>
          <p:spPr bwMode="auto">
            <a:xfrm>
              <a:off x="5627224" y="1615899"/>
              <a:ext cx="210652" cy="210652"/>
            </a:xfrm>
            <a:prstGeom prst="ellipse">
              <a:avLst/>
            </a:prstGeom>
            <a:solidFill>
              <a:srgbClr val="0078D4"/>
            </a:soli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Sans Display Semibold"/>
                <a:ea typeface="+mn-ea"/>
                <a:cs typeface="Segoe UI Semibold" panose="020B0502040204020203" pitchFamily="34" charset="0"/>
              </a:endParaRPr>
            </a:p>
          </p:txBody>
        </p:sp>
        <p:sp>
          <p:nvSpPr>
            <p:cNvPr id="15" name="Rectangle 89">
              <a:extLst>
                <a:ext uri="{FF2B5EF4-FFF2-40B4-BE49-F238E27FC236}">
                  <a16:creationId xmlns:a16="http://schemas.microsoft.com/office/drawing/2014/main" id="{99D7F339-74F1-9701-BA5F-535046A6B540}"/>
                </a:ext>
              </a:extLst>
            </p:cNvPr>
            <p:cNvSpPr/>
            <p:nvPr/>
          </p:nvSpPr>
          <p:spPr bwMode="auto">
            <a:xfrm rot="2700000">
              <a:off x="5685428" y="1684980"/>
              <a:ext cx="72489" cy="724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2" name="Group 21">
            <a:extLst>
              <a:ext uri="{FF2B5EF4-FFF2-40B4-BE49-F238E27FC236}">
                <a16:creationId xmlns:a16="http://schemas.microsoft.com/office/drawing/2014/main" id="{77C45835-E1C7-4496-7703-760CD97BF39D}"/>
              </a:ext>
            </a:extLst>
          </p:cNvPr>
          <p:cNvGrpSpPr/>
          <p:nvPr/>
        </p:nvGrpSpPr>
        <p:grpSpPr>
          <a:xfrm>
            <a:off x="8532533" y="1269937"/>
            <a:ext cx="210652" cy="210652"/>
            <a:chOff x="8511017" y="1615899"/>
            <a:chExt cx="210652" cy="210652"/>
          </a:xfrm>
        </p:grpSpPr>
        <p:sp>
          <p:nvSpPr>
            <p:cNvPr id="17" name="Oval 16">
              <a:extLst>
                <a:ext uri="{FF2B5EF4-FFF2-40B4-BE49-F238E27FC236}">
                  <a16:creationId xmlns:a16="http://schemas.microsoft.com/office/drawing/2014/main" id="{BBE7AB63-1165-64A7-A97A-62B5D674A4D1}"/>
                </a:ext>
              </a:extLst>
            </p:cNvPr>
            <p:cNvSpPr/>
            <p:nvPr/>
          </p:nvSpPr>
          <p:spPr bwMode="auto">
            <a:xfrm>
              <a:off x="8511017" y="1615899"/>
              <a:ext cx="210652" cy="210652"/>
            </a:xfrm>
            <a:prstGeom prst="ellipse">
              <a:avLst/>
            </a:prstGeom>
            <a:solidFill>
              <a:schemeClr val="accent1"/>
            </a:soli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Sans Display Semibold"/>
                <a:ea typeface="+mn-ea"/>
                <a:cs typeface="Segoe UI Semibold" panose="020B0502040204020203" pitchFamily="34" charset="0"/>
              </a:endParaRPr>
            </a:p>
          </p:txBody>
        </p:sp>
        <p:sp>
          <p:nvSpPr>
            <p:cNvPr id="18" name="Rectangle 89">
              <a:extLst>
                <a:ext uri="{FF2B5EF4-FFF2-40B4-BE49-F238E27FC236}">
                  <a16:creationId xmlns:a16="http://schemas.microsoft.com/office/drawing/2014/main" id="{7B06CF88-6E05-F3FC-8CFD-147F6B2CFF79}"/>
                </a:ext>
              </a:extLst>
            </p:cNvPr>
            <p:cNvSpPr/>
            <p:nvPr/>
          </p:nvSpPr>
          <p:spPr bwMode="auto">
            <a:xfrm rot="2700000">
              <a:off x="8569221" y="1684980"/>
              <a:ext cx="72489" cy="724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36" name="Group 35">
            <a:extLst>
              <a:ext uri="{FF2B5EF4-FFF2-40B4-BE49-F238E27FC236}">
                <a16:creationId xmlns:a16="http://schemas.microsoft.com/office/drawing/2014/main" id="{04A1AFD2-6047-8A86-322F-DBF8D508806B}"/>
              </a:ext>
            </a:extLst>
          </p:cNvPr>
          <p:cNvGrpSpPr/>
          <p:nvPr/>
        </p:nvGrpSpPr>
        <p:grpSpPr>
          <a:xfrm>
            <a:off x="11502472" y="2685301"/>
            <a:ext cx="210652" cy="210652"/>
            <a:chOff x="11470198" y="3558643"/>
            <a:chExt cx="210652" cy="210652"/>
          </a:xfrm>
        </p:grpSpPr>
        <p:sp>
          <p:nvSpPr>
            <p:cNvPr id="20" name="Oval 19">
              <a:extLst>
                <a:ext uri="{FF2B5EF4-FFF2-40B4-BE49-F238E27FC236}">
                  <a16:creationId xmlns:a16="http://schemas.microsoft.com/office/drawing/2014/main" id="{223C46C0-4967-D48C-DA8D-91D069101108}"/>
                </a:ext>
              </a:extLst>
            </p:cNvPr>
            <p:cNvSpPr/>
            <p:nvPr/>
          </p:nvSpPr>
          <p:spPr bwMode="auto">
            <a:xfrm rot="5400000">
              <a:off x="11470198" y="3558643"/>
              <a:ext cx="210652" cy="210652"/>
            </a:xfrm>
            <a:prstGeom prst="ellipse">
              <a:avLst/>
            </a:prstGeom>
            <a:solidFill>
              <a:schemeClr val="accent1"/>
            </a:soli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Sans Display Semibold"/>
                <a:ea typeface="+mn-ea"/>
                <a:cs typeface="Segoe UI Semibold" panose="020B0502040204020203" pitchFamily="34" charset="0"/>
              </a:endParaRPr>
            </a:p>
          </p:txBody>
        </p:sp>
        <p:sp>
          <p:nvSpPr>
            <p:cNvPr id="21" name="Rectangle 89">
              <a:extLst>
                <a:ext uri="{FF2B5EF4-FFF2-40B4-BE49-F238E27FC236}">
                  <a16:creationId xmlns:a16="http://schemas.microsoft.com/office/drawing/2014/main" id="{32D3A3D2-7259-F155-65FA-70261308B602}"/>
                </a:ext>
              </a:extLst>
            </p:cNvPr>
            <p:cNvSpPr/>
            <p:nvPr/>
          </p:nvSpPr>
          <p:spPr bwMode="auto">
            <a:xfrm rot="8100000">
              <a:off x="11539280" y="3627007"/>
              <a:ext cx="72489" cy="724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55" name="Rectangle: Top Corners Rounded 54">
            <a:extLst>
              <a:ext uri="{FF2B5EF4-FFF2-40B4-BE49-F238E27FC236}">
                <a16:creationId xmlns:a16="http://schemas.microsoft.com/office/drawing/2014/main" id="{28234DAF-AB51-1B68-D6B8-83A1EFFD9D3D}"/>
              </a:ext>
            </a:extLst>
          </p:cNvPr>
          <p:cNvSpPr/>
          <p:nvPr/>
        </p:nvSpPr>
        <p:spPr bwMode="auto">
          <a:xfrm rot="5400000">
            <a:off x="795072" y="-530208"/>
            <a:ext cx="638245" cy="2228391"/>
          </a:xfrm>
          <a:prstGeom prst="round2SameRect">
            <a:avLst>
              <a:gd name="adj1" fmla="val 11477"/>
              <a:gd name="adj2" fmla="val 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Sans Display"/>
              <a:ea typeface="Segoe UI" pitchFamily="34" charset="0"/>
              <a:cs typeface="Segoe UI" pitchFamily="34" charset="0"/>
            </a:endParaRPr>
          </a:p>
        </p:txBody>
      </p:sp>
      <p:sp>
        <p:nvSpPr>
          <p:cNvPr id="56" name="TextBox 55">
            <a:extLst>
              <a:ext uri="{FF2B5EF4-FFF2-40B4-BE49-F238E27FC236}">
                <a16:creationId xmlns:a16="http://schemas.microsoft.com/office/drawing/2014/main" id="{A9120020-E9EB-671F-4AE0-B2424E02CA80}"/>
              </a:ext>
            </a:extLst>
          </p:cNvPr>
          <p:cNvSpPr txBox="1"/>
          <p:nvPr/>
        </p:nvSpPr>
        <p:spPr>
          <a:xfrm>
            <a:off x="116061" y="445487"/>
            <a:ext cx="1996267" cy="276999"/>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Sans Display Semibold"/>
                <a:ea typeface="+mn-ea"/>
                <a:cs typeface="Segoe Sans Display Semibold"/>
              </a:rPr>
              <a:t>Manufacturing</a:t>
            </a:r>
          </a:p>
        </p:txBody>
      </p:sp>
      <p:sp>
        <p:nvSpPr>
          <p:cNvPr id="4" name="Available with">
            <a:extLst>
              <a:ext uri="{FF2B5EF4-FFF2-40B4-BE49-F238E27FC236}">
                <a16:creationId xmlns:a16="http://schemas.microsoft.com/office/drawing/2014/main" id="{F0E0B72A-549B-85EA-E995-25DDE4AC78A1}"/>
              </a:ext>
            </a:extLst>
          </p:cNvPr>
          <p:cNvSpPr txBox="1"/>
          <p:nvPr/>
        </p:nvSpPr>
        <p:spPr>
          <a:xfrm>
            <a:off x="10853982" y="358721"/>
            <a:ext cx="992247"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91F2C"/>
                </a:solidFill>
                <a:effectLst/>
                <a:uLnTx/>
                <a:uFillTx/>
                <a:latin typeface="Segoe Sans Display Semibold"/>
                <a:ea typeface="+mn-ea"/>
                <a:cs typeface="Segoe UI Semibold" panose="020B0502040204020203" pitchFamily="34" charset="0"/>
              </a:rPr>
              <a:t>Scenario level: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78D4"/>
                </a:solidFill>
                <a:effectLst/>
                <a:uLnTx/>
                <a:uFillTx/>
                <a:latin typeface="Segoe Sans Display Semibold"/>
                <a:ea typeface="+mn-ea"/>
                <a:cs typeface="Segoe UI Semibold" panose="020B0502040204020203" pitchFamily="34" charset="0"/>
              </a:rPr>
              <a:t>Extend</a:t>
            </a:r>
          </a:p>
        </p:txBody>
      </p:sp>
      <p:graphicFrame>
        <p:nvGraphicFramePr>
          <p:cNvPr id="12" name="Table 11">
            <a:extLst>
              <a:ext uri="{FF2B5EF4-FFF2-40B4-BE49-F238E27FC236}">
                <a16:creationId xmlns:a16="http://schemas.microsoft.com/office/drawing/2014/main" id="{31A6F940-5878-8400-8132-D090AB906EC4}"/>
              </a:ext>
            </a:extLst>
          </p:cNvPr>
          <p:cNvGraphicFramePr>
            <a:graphicFrameLocks noGrp="1"/>
          </p:cNvGraphicFramePr>
          <p:nvPr>
            <p:extLst>
              <p:ext uri="{D42A27DB-BD31-4B8C-83A1-F6EECF244321}">
                <p14:modId xmlns:p14="http://schemas.microsoft.com/office/powerpoint/2010/main" val="4167084295"/>
              </p:ext>
            </p:extLst>
          </p:nvPr>
        </p:nvGraphicFramePr>
        <p:xfrm>
          <a:off x="322384" y="1533767"/>
          <a:ext cx="1907446" cy="4440098"/>
        </p:xfrm>
        <a:graphic>
          <a:graphicData uri="http://schemas.openxmlformats.org/drawingml/2006/table">
            <a:tbl>
              <a:tblPr>
                <a:tableStyleId>{5C22544A-7EE6-4342-B048-85BDC9FD1C3A}</a:tableStyleId>
              </a:tblPr>
              <a:tblGrid>
                <a:gridCol w="1907446">
                  <a:extLst>
                    <a:ext uri="{9D8B030D-6E8A-4147-A177-3AD203B41FA5}">
                      <a16:colId xmlns:a16="http://schemas.microsoft.com/office/drawing/2014/main" val="297064152"/>
                    </a:ext>
                  </a:extLst>
                </a:gridCol>
              </a:tblGrid>
              <a:tr h="1098782">
                <a:tc>
                  <a:txBody>
                    <a:bodyPr/>
                    <a:lstStyle/>
                    <a:p>
                      <a:pPr marL="0" marR="0" lvl="0" indent="0" algn="l">
                        <a:lnSpc>
                          <a:spcPct val="100000"/>
                        </a:lnSpc>
                        <a:spcBef>
                          <a:spcPts val="0"/>
                        </a:spcBef>
                        <a:spcAft>
                          <a:spcPts val="0"/>
                        </a:spcAft>
                        <a:buNone/>
                      </a:pPr>
                      <a:r>
                        <a:rPr lang="en-US" sz="1100" b="0" i="0" u="none" strike="noStrike" kern="1200" cap="none" spc="0" normalizeH="0" baseline="0" noProof="0" dirty="0">
                          <a:ln>
                            <a:noFill/>
                          </a:ln>
                          <a:solidFill>
                            <a:srgbClr val="091F2C"/>
                          </a:solidFill>
                          <a:effectLst/>
                          <a:uLnTx/>
                          <a:uFillTx/>
                          <a:latin typeface="Segoe Sans Display"/>
                        </a:rPr>
                        <a:t>Predicts equipment failures in advance by analyzing sensor data and machine logs to enable proactive maintenance and reduce unplanned downtime.</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77740856"/>
                  </a:ext>
                </a:extLst>
              </a:tr>
              <a:tr h="348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91F2C"/>
                        </a:solidFill>
                        <a:effectLst/>
                        <a:uLnTx/>
                        <a:uFillTx/>
                        <a:latin typeface="Segoe Sans Display Semibold"/>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655689"/>
                  </a:ext>
                </a:extLst>
              </a:tr>
              <a:tr h="495792">
                <a:tc>
                  <a:txBody>
                    <a:bodyPr/>
                    <a:lstStyle/>
                    <a:p>
                      <a:pPr marL="0" marR="0" lvl="0" indent="0" algn="l" rtl="0" eaLnBrk="1" fontAlgn="auto" latinLnBrk="0" hangingPunct="1">
                        <a:lnSpc>
                          <a:spcPct val="100000"/>
                        </a:lnSpc>
                        <a:spcBef>
                          <a:spcPts val="0"/>
                        </a:spcBef>
                        <a:spcAft>
                          <a:spcPts val="0"/>
                        </a:spcAft>
                        <a:buClrTx/>
                        <a:buSzTx/>
                        <a:buFontTx/>
                        <a:buNone/>
                      </a:pPr>
                      <a:endParaRPr lang="en-US" sz="1100" b="0" i="0" u="none" strike="noStrike" kern="1200" cap="none" spc="0" normalizeH="0" baseline="0" noProof="0">
                        <a:ln>
                          <a:noFill/>
                        </a:ln>
                        <a:solidFill>
                          <a:schemeClr val="tx2"/>
                        </a:solidFill>
                        <a:effectLst/>
                        <a:uLnTx/>
                        <a:uFillTx/>
                        <a:latin typeface="Segoe Sans Display Semibold"/>
                        <a:ea typeface="+mn-ea"/>
                        <a:cs typeface="+mn-cs"/>
                      </a:endParaRPr>
                    </a:p>
                    <a:p>
                      <a:pPr marL="0" marR="0" lvl="0" indent="0" algn="l">
                        <a:lnSpc>
                          <a:spcPct val="100000"/>
                        </a:lnSpc>
                        <a:spcBef>
                          <a:spcPts val="0"/>
                        </a:spcBef>
                        <a:spcAft>
                          <a:spcPts val="0"/>
                        </a:spcAft>
                        <a:buClrTx/>
                        <a:buSzTx/>
                        <a:buFontTx/>
                        <a:buNone/>
                      </a:pPr>
                      <a:endParaRPr lang="en-US" sz="1100" b="0" i="0" u="none" strike="noStrike" kern="1200" cap="none" spc="0" normalizeH="0" baseline="0" noProof="0">
                        <a:ln>
                          <a:noFill/>
                        </a:ln>
                        <a:solidFill>
                          <a:schemeClr val="tx2"/>
                        </a:solidFill>
                        <a:effectLst/>
                        <a:uLnTx/>
                        <a:uFillTx/>
                        <a:latin typeface="Segoe Sans Display Semibold"/>
                        <a:ea typeface="+mn-ea"/>
                        <a:cs typeface="+mn-cs"/>
                      </a:endParaRPr>
                    </a:p>
                    <a:p>
                      <a:pPr marL="0" marR="0" lvl="0" indent="0" algn="l" defTabSz="914400">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tx2"/>
                          </a:solidFill>
                          <a:effectLst/>
                          <a:uLnTx/>
                          <a:uFillTx/>
                          <a:latin typeface="Segoe Sans Display Semibold"/>
                          <a:ea typeface="+mn-ea"/>
                          <a:cs typeface="+mn-cs"/>
                        </a:rPr>
                        <a:t>KPIs impacted</a:t>
                      </a:r>
                      <a:endParaRPr kumimoji="0"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3414688"/>
                  </a:ext>
                </a:extLst>
              </a:tr>
              <a:tr h="4957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a:ln>
                          <a:noFill/>
                        </a:ln>
                        <a:solidFill>
                          <a:srgbClr val="091F2C"/>
                        </a:solidFill>
                        <a:effectLst/>
                        <a:uLnTx/>
                        <a:uFillTx/>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6480696"/>
                  </a:ext>
                </a:extLst>
              </a:tr>
              <a:tr h="57619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91F2C"/>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91F2C"/>
                        </a:solidFill>
                        <a:effectLst/>
                        <a:uLnTx/>
                        <a:uFillTx/>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64477751"/>
                  </a:ext>
                </a:extLst>
              </a:tr>
              <a:tr h="8307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tx2"/>
                          </a:solidFill>
                          <a:effectLst/>
                          <a:uLnTx/>
                          <a:uFillTx/>
                          <a:latin typeface="Segoe Sans Display Semibold"/>
                          <a:ea typeface="+mn-ea"/>
                          <a:cs typeface="+mn-cs"/>
                        </a:rPr>
                        <a:t>Value benefit</a:t>
                      </a:r>
                      <a:endParaRPr kumimoji="0" lang="en-US" sz="1200" b="0" i="0" u="none" strike="noStrike" kern="1200" cap="none" spc="0" normalizeH="0" baseline="0" noProof="0">
                        <a:ln>
                          <a:noFill/>
                        </a:ln>
                        <a:solidFill>
                          <a:srgbClr val="0078D4"/>
                        </a:solidFill>
                        <a:effectLst/>
                        <a:uLnTx/>
                        <a:uFillTx/>
                        <a:latin typeface="Segoe Sans Display Semibold"/>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125585"/>
                  </a:ext>
                </a:extLst>
              </a:tr>
              <a:tr h="495792">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050" b="0" i="0" u="none" strike="noStrike" kern="1200" cap="none" spc="0" normalizeH="0" baseline="0" noProof="0" dirty="0">
                        <a:ln>
                          <a:noFill/>
                        </a:ln>
                        <a:solidFill>
                          <a:srgbClr val="091F2C"/>
                        </a:solidFill>
                        <a:effectLst/>
                        <a:uLnTx/>
                        <a:uFillTx/>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1641558"/>
                  </a:ext>
                </a:extLst>
              </a:tr>
            </a:tbl>
          </a:graphicData>
        </a:graphic>
      </p:graphicFrame>
      <p:sp>
        <p:nvSpPr>
          <p:cNvPr id="25" name="Step 1 Title">
            <a:extLst>
              <a:ext uri="{FF2B5EF4-FFF2-40B4-BE49-F238E27FC236}">
                <a16:creationId xmlns:a16="http://schemas.microsoft.com/office/drawing/2014/main" id="{A0A8F734-0760-2D95-446F-CD94E0AA3B0E}"/>
              </a:ext>
            </a:extLst>
          </p:cNvPr>
          <p:cNvSpPr txBox="1">
            <a:spLocks/>
          </p:cNvSpPr>
          <p:nvPr/>
        </p:nvSpPr>
        <p:spPr>
          <a:xfrm>
            <a:off x="5920589" y="1135201"/>
            <a:ext cx="2572262" cy="153888"/>
          </a:xfrm>
          <a:prstGeom prst="rect">
            <a:avLst/>
          </a:prstGeom>
          <a:noFill/>
          <a:effectLst/>
        </p:spPr>
        <p:txBody>
          <a:bodyPr lIns="0" tIns="0" rIns="0" bIns="0" anchor="ctr" anchorCtr="0">
            <a:spAutoFit/>
          </a:bodyPr>
          <a:lstStyle>
            <a:lvl1pPr marL="114300" marR="0" indent="-114300" algn="l" defTabSz="932742" rtl="0" eaLnBrk="1" fontAlgn="auto" latinLnBrk="0" hangingPunct="1">
              <a:lnSpc>
                <a:spcPct val="100000"/>
              </a:lnSpc>
              <a:spcBef>
                <a:spcPct val="20000"/>
              </a:spcBef>
              <a:spcAft>
                <a:spcPts val="0"/>
              </a:spcAft>
              <a:buClrTx/>
              <a:buSzPct val="90000"/>
              <a:buFont typeface="+mj-lt"/>
              <a:buAutoNum type="arabicPeriod" startAt="2"/>
              <a:tabLst/>
              <a:defRPr sz="1000" b="0" i="0" kern="1200" spc="0" baseline="0">
                <a:solidFill>
                  <a:schemeClr val="tx1"/>
                </a:solidFill>
                <a:latin typeface="+mj-lt"/>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0" lvl="0" indent="-114300" algn="l" defTabSz="932742" rtl="0" eaLnBrk="1" fontAlgn="auto" latinLnBrk="0" hangingPunct="1">
              <a:lnSpc>
                <a:spcPct val="100000"/>
              </a:lnSpc>
              <a:spcBef>
                <a:spcPct val="20000"/>
              </a:spcBef>
              <a:spcAft>
                <a:spcPts val="0"/>
              </a:spcAft>
              <a:buClrTx/>
              <a:buSzPct val="90000"/>
              <a:buFont typeface="+mj-lt"/>
              <a:buAutoNum type="arabicPeriod" startAt="2"/>
              <a:tabLst/>
              <a:defRPr/>
            </a:pPr>
            <a:r>
              <a:rPr kumimoji="0" lang="en-US" sz="1000" b="0" i="0" u="none" strike="noStrike" kern="1200" cap="none" spc="0" normalizeH="0" baseline="0" noProof="0" dirty="0">
                <a:ln>
                  <a:noFill/>
                </a:ln>
                <a:solidFill>
                  <a:srgbClr val="091F2C"/>
                </a:solidFill>
                <a:effectLst/>
                <a:uLnTx/>
                <a:uFillTx/>
                <a:latin typeface="Segoe Sans Display Semibold"/>
                <a:ea typeface="+mj-lt"/>
                <a:cs typeface="Segoe Sans Display Semibold"/>
              </a:rPr>
              <a:t>Detect anomaly &amp; degradation</a:t>
            </a:r>
            <a:endParaRPr kumimoji="0" lang="en-US" sz="1000" b="0" i="0" u="none" strike="noStrike" kern="1200" cap="none" spc="0" normalizeH="0" baseline="0" noProof="0" dirty="0">
              <a:ln>
                <a:noFill/>
              </a:ln>
              <a:solidFill>
                <a:srgbClr val="091F2C"/>
              </a:solidFill>
              <a:effectLst/>
              <a:uLnTx/>
              <a:uFillTx/>
              <a:latin typeface="Segoe Sans Display Semibold"/>
              <a:ea typeface="+mn-ea"/>
              <a:cs typeface="Segoe UI Semibold" panose="020B0502040204020203" pitchFamily="34" charset="0"/>
            </a:endParaRPr>
          </a:p>
        </p:txBody>
      </p:sp>
      <p:sp>
        <p:nvSpPr>
          <p:cNvPr id="26" name="Step 1 Top">
            <a:extLst>
              <a:ext uri="{FF2B5EF4-FFF2-40B4-BE49-F238E27FC236}">
                <a16:creationId xmlns:a16="http://schemas.microsoft.com/office/drawing/2014/main" id="{0AC43CA5-B667-F57F-80AF-807482C8C828}"/>
              </a:ext>
            </a:extLst>
          </p:cNvPr>
          <p:cNvSpPr txBox="1">
            <a:spLocks/>
          </p:cNvSpPr>
          <p:nvPr/>
        </p:nvSpPr>
        <p:spPr>
          <a:xfrm>
            <a:off x="5918795" y="1461438"/>
            <a:ext cx="2572262" cy="626701"/>
          </a:xfrm>
          <a:prstGeom prst="rect">
            <a:avLst/>
          </a:prstGeom>
        </p:spPr>
        <p:txBody>
          <a:bodyPr lIns="0" tIns="0" rIns="0" bIns="0" anchor="t">
            <a:no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kern="1200" spc="0" baseline="0">
                <a:solidFill>
                  <a:schemeClr val="tx1"/>
                </a:solidFill>
                <a:latin typeface="+mn-lt"/>
                <a:ea typeface="+mn-ea"/>
                <a:cs typeface="Segoe Sans Display" pitchFamily="2"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Pct val="90000"/>
              <a:buFont typeface="Wingdings" panose="05000000000000000000" pitchFamily="2" charset="2"/>
              <a:buNone/>
              <a:tabLst/>
              <a:defRPr/>
            </a:pPr>
            <a:r>
              <a:rPr kumimoji="0" lang="en-US" sz="800" b="0" i="0" u="none" strike="noStrike" kern="0" cap="none" spc="0" normalizeH="0" baseline="0" noProof="0" dirty="0">
                <a:ln>
                  <a:noFill/>
                </a:ln>
                <a:solidFill>
                  <a:srgbClr val="000000"/>
                </a:solidFill>
                <a:effectLst/>
                <a:uLnTx/>
                <a:uFillTx/>
                <a:latin typeface="Segoe Sans Display"/>
                <a:ea typeface="+mn-lt"/>
                <a:cs typeface="Segoe Sans Display"/>
                <a:sym typeface="DM Sans"/>
              </a:rPr>
              <a:t>Applies statistical and AI models to detect early signs of equipment wear and tear.</a:t>
            </a:r>
            <a:endParaRPr kumimoji="0" lang="en-US" sz="900" b="0" i="0" u="none" strike="noStrike" kern="1200" cap="none" spc="0" normalizeH="0" baseline="0" noProof="0" dirty="0">
              <a:ln>
                <a:noFill/>
              </a:ln>
              <a:solidFill>
                <a:srgbClr val="091F2C"/>
              </a:solidFill>
              <a:effectLst/>
              <a:uLnTx/>
              <a:uFillTx/>
              <a:latin typeface="Segoe Sans Display"/>
              <a:ea typeface="+mn-lt"/>
              <a:cs typeface="Segoe Sans Display"/>
            </a:endParaRPr>
          </a:p>
        </p:txBody>
      </p:sp>
      <p:sp>
        <p:nvSpPr>
          <p:cNvPr id="63" name="Rectangle: Rounded Corners 62">
            <a:extLst>
              <a:ext uri="{FF2B5EF4-FFF2-40B4-BE49-F238E27FC236}">
                <a16:creationId xmlns:a16="http://schemas.microsoft.com/office/drawing/2014/main" id="{C22E1017-22AF-D1B0-1F1D-019DEF316AD6}"/>
              </a:ext>
            </a:extLst>
          </p:cNvPr>
          <p:cNvSpPr/>
          <p:nvPr/>
        </p:nvSpPr>
        <p:spPr bwMode="auto">
          <a:xfrm>
            <a:off x="372952" y="3662494"/>
            <a:ext cx="1851282" cy="200517"/>
          </a:xfrm>
          <a:prstGeom prst="roundRect">
            <a:avLst>
              <a:gd name="adj" fmla="val 5000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64008" tIns="0" rIns="64008"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Segoe Sans Display Semibold"/>
                <a:ea typeface="Segoe UI" pitchFamily="34" charset="0"/>
                <a:cs typeface="Segoe UI"/>
              </a:rPr>
              <a:t>Reduces Unplanned Downtime</a:t>
            </a:r>
            <a:endParaRPr kumimoji="0" lang="en-US" sz="700" b="0" i="0" u="none" strike="noStrike" kern="1200" cap="none" spc="0" normalizeH="0" baseline="0" noProof="0">
              <a:ln>
                <a:noFill/>
              </a:ln>
              <a:solidFill>
                <a:srgbClr val="FFFFFF"/>
              </a:solidFill>
              <a:effectLst/>
              <a:uLnTx/>
              <a:uFillTx/>
              <a:latin typeface="Segoe Sans Display Semibold"/>
              <a:ea typeface="Segoe UI" pitchFamily="34" charset="0"/>
              <a:cs typeface="Segoe UI" pitchFamily="34" charset="0"/>
            </a:endParaRPr>
          </a:p>
        </p:txBody>
      </p:sp>
      <p:sp>
        <p:nvSpPr>
          <p:cNvPr id="5" name="Rectangle: Rounded Corners 4">
            <a:extLst>
              <a:ext uri="{FF2B5EF4-FFF2-40B4-BE49-F238E27FC236}">
                <a16:creationId xmlns:a16="http://schemas.microsoft.com/office/drawing/2014/main" id="{01BA279D-3CCE-64A4-A656-B67ED12C4A00}"/>
              </a:ext>
            </a:extLst>
          </p:cNvPr>
          <p:cNvSpPr/>
          <p:nvPr/>
        </p:nvSpPr>
        <p:spPr bwMode="auto">
          <a:xfrm>
            <a:off x="372952" y="3949265"/>
            <a:ext cx="1851282" cy="200517"/>
          </a:xfrm>
          <a:prstGeom prst="roundRect">
            <a:avLst>
              <a:gd name="adj" fmla="val 5000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64008" tIns="0" rIns="64008"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Segoe Sans Display Semibold"/>
                <a:ea typeface="Segoe UI" pitchFamily="34" charset="0"/>
                <a:cs typeface="Segoe UI"/>
              </a:rPr>
              <a:t>Increases Machine Uptime</a:t>
            </a:r>
            <a:endParaRPr kumimoji="0" lang="en-US" sz="700" b="0" i="0" u="none" strike="noStrike" kern="1200" cap="none" spc="0" normalizeH="0" baseline="0" noProof="0">
              <a:ln>
                <a:noFill/>
              </a:ln>
              <a:solidFill>
                <a:srgbClr val="FFFFFF"/>
              </a:solidFill>
              <a:effectLst/>
              <a:uLnTx/>
              <a:uFillTx/>
              <a:latin typeface="Segoe Sans Display Semibold"/>
              <a:ea typeface="Segoe UI" pitchFamily="34" charset="0"/>
              <a:cs typeface="Segoe UI" pitchFamily="34" charset="0"/>
            </a:endParaRPr>
          </a:p>
        </p:txBody>
      </p:sp>
      <p:sp>
        <p:nvSpPr>
          <p:cNvPr id="7" name="Rectangle: Rounded Corners 6">
            <a:extLst>
              <a:ext uri="{FF2B5EF4-FFF2-40B4-BE49-F238E27FC236}">
                <a16:creationId xmlns:a16="http://schemas.microsoft.com/office/drawing/2014/main" id="{4AAB672B-2596-39C2-1454-B180DF66CA69}"/>
              </a:ext>
            </a:extLst>
          </p:cNvPr>
          <p:cNvSpPr/>
          <p:nvPr/>
        </p:nvSpPr>
        <p:spPr bwMode="auto">
          <a:xfrm>
            <a:off x="368101" y="5242252"/>
            <a:ext cx="1851282" cy="200517"/>
          </a:xfrm>
          <a:prstGeom prst="roundRect">
            <a:avLst>
              <a:gd name="adj" fmla="val 5000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64008" tIns="0" rIns="64008" bIns="0" numCol="1" spcCol="0" rtlCol="0" fromWordArt="0" anchor="ctr" anchorCtr="0" forceAA="0" compatLnSpc="1">
            <a:prstTxWarp prst="textNoShape">
              <a:avLst/>
            </a:prstTxWarp>
            <a:noAutofit/>
          </a:bodyPr>
          <a:lstStyle/>
          <a:p>
            <a:pPr marL="0" marR="0" lvl="0" indent="0" algn="l" defTabSz="932472" rtl="0" eaLnBrk="1" fontAlgn="auto"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Segoe Sans Display"/>
                <a:ea typeface="+mn-lt"/>
                <a:cs typeface="Segoe Sans Display"/>
              </a:rPr>
              <a:t>Cost savings</a:t>
            </a:r>
            <a:endParaRPr kumimoji="0" lang="en-US" sz="1800" b="0" i="0" u="none" strike="noStrike" kern="1200" cap="none" spc="0" normalizeH="0" baseline="0" noProof="0">
              <a:ln>
                <a:noFill/>
              </a:ln>
              <a:solidFill>
                <a:srgbClr val="FFFFFF"/>
              </a:solidFill>
              <a:effectLst/>
              <a:uLnTx/>
              <a:uFillTx/>
              <a:latin typeface="Segoe Sans Display"/>
              <a:ea typeface="+mn-ea"/>
              <a:cs typeface="+mn-cs"/>
            </a:endParaRPr>
          </a:p>
        </p:txBody>
      </p:sp>
      <p:sp>
        <p:nvSpPr>
          <p:cNvPr id="23" name="Step 1 Title">
            <a:extLst>
              <a:ext uri="{FF2B5EF4-FFF2-40B4-BE49-F238E27FC236}">
                <a16:creationId xmlns:a16="http://schemas.microsoft.com/office/drawing/2014/main" id="{AB81E3CE-C7B5-99FB-21FB-E1C5D48561E7}"/>
              </a:ext>
            </a:extLst>
          </p:cNvPr>
          <p:cNvSpPr txBox="1">
            <a:spLocks/>
          </p:cNvSpPr>
          <p:nvPr/>
        </p:nvSpPr>
        <p:spPr>
          <a:xfrm>
            <a:off x="3036797" y="1135201"/>
            <a:ext cx="2572262" cy="153888"/>
          </a:xfrm>
          <a:prstGeom prst="rect">
            <a:avLst/>
          </a:prstGeom>
          <a:noFill/>
          <a:effectLst/>
        </p:spPr>
        <p:txBody>
          <a:bodyPr wrap="square" lIns="0" tIns="0" rIns="0" bIns="0" anchor="ctr" anchorCtr="0">
            <a:spAutoFit/>
          </a:bodyPr>
          <a:lstStyle>
            <a:lvl1pPr marL="114300" marR="0" indent="-114300" algn="l" defTabSz="932742" rtl="0" eaLnBrk="1" fontAlgn="auto" latinLnBrk="0" hangingPunct="1">
              <a:lnSpc>
                <a:spcPct val="100000"/>
              </a:lnSpc>
              <a:spcBef>
                <a:spcPct val="20000"/>
              </a:spcBef>
              <a:spcAft>
                <a:spcPts val="0"/>
              </a:spcAft>
              <a:buClrTx/>
              <a:buSzPct val="90000"/>
              <a:buFont typeface="+mj-lt"/>
              <a:buAutoNum type="arabicPeriod"/>
              <a:tabLst/>
              <a:defRPr sz="1000" b="0" i="0" kern="1200" spc="0" baseline="0">
                <a:solidFill>
                  <a:schemeClr val="tx1"/>
                </a:solidFill>
                <a:latin typeface="+mj-lt"/>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0" lvl="0" indent="-114300" algn="l" defTabSz="932742" rtl="0" eaLnBrk="1" fontAlgn="auto" latinLnBrk="0" hangingPunct="1">
              <a:lnSpc>
                <a:spcPct val="100000"/>
              </a:lnSpc>
              <a:spcBef>
                <a:spcPct val="20000"/>
              </a:spcBef>
              <a:spcAft>
                <a:spcPts val="0"/>
              </a:spcAft>
              <a:buClrTx/>
              <a:buSzPct val="90000"/>
              <a:buFont typeface="+mj-lt"/>
              <a:buAutoNum type="arabicPeriod"/>
              <a:tabLst/>
              <a:defRPr/>
            </a:pPr>
            <a:r>
              <a:rPr kumimoji="0" lang="en-US" sz="1000" b="0" i="0" u="none" strike="noStrike" kern="1200" cap="none" spc="0" normalizeH="0" baseline="0" noProof="0" dirty="0">
                <a:ln>
                  <a:noFill/>
                </a:ln>
                <a:solidFill>
                  <a:srgbClr val="091F2C"/>
                </a:solidFill>
                <a:effectLst/>
                <a:uLnTx/>
                <a:uFillTx/>
                <a:latin typeface="Segoe Sans Display Semibold"/>
                <a:ea typeface="+mj-lt"/>
                <a:cs typeface="Segoe Sans Display Semibold"/>
              </a:rPr>
              <a:t>Ingest sensor data</a:t>
            </a:r>
            <a:endParaRPr kumimoji="0" lang="en-US" sz="1000" b="0" i="0" u="none" strike="noStrike" kern="1200" cap="none" spc="0" normalizeH="0" baseline="0" noProof="0" dirty="0">
              <a:ln>
                <a:noFill/>
              </a:ln>
              <a:solidFill>
                <a:srgbClr val="091F2C"/>
              </a:solidFill>
              <a:effectLst/>
              <a:uLnTx/>
              <a:uFillTx/>
              <a:latin typeface="Segoe Sans Display Semibold"/>
              <a:ea typeface="+mn-ea"/>
              <a:cs typeface="Segoe UI Semibold" panose="020B0502040204020203" pitchFamily="34" charset="0"/>
            </a:endParaRPr>
          </a:p>
        </p:txBody>
      </p:sp>
      <p:sp>
        <p:nvSpPr>
          <p:cNvPr id="24" name="Step 1 Top">
            <a:extLst>
              <a:ext uri="{FF2B5EF4-FFF2-40B4-BE49-F238E27FC236}">
                <a16:creationId xmlns:a16="http://schemas.microsoft.com/office/drawing/2014/main" id="{56581679-1998-D69D-6B6B-81030E24B4AE}"/>
              </a:ext>
            </a:extLst>
          </p:cNvPr>
          <p:cNvSpPr txBox="1">
            <a:spLocks/>
          </p:cNvSpPr>
          <p:nvPr/>
        </p:nvSpPr>
        <p:spPr>
          <a:xfrm>
            <a:off x="3035003" y="1461438"/>
            <a:ext cx="2572262" cy="626701"/>
          </a:xfrm>
          <a:prstGeom prst="rect">
            <a:avLst/>
          </a:prstGeom>
        </p:spPr>
        <p:txBody>
          <a:bodyPr lIns="0" tIns="0" rIns="0" bIns="0" anchor="t">
            <a:no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kern="1200" spc="0" baseline="0">
                <a:solidFill>
                  <a:schemeClr val="tx1"/>
                </a:solidFill>
                <a:latin typeface="+mn-lt"/>
                <a:ea typeface="+mn-ea"/>
                <a:cs typeface="Segoe Sans Display" pitchFamily="2"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Pct val="90000"/>
              <a:buFont typeface="Wingdings" panose="05000000000000000000" pitchFamily="2" charset="2"/>
              <a:buNone/>
              <a:tabLst/>
              <a:defRPr/>
            </a:pPr>
            <a:r>
              <a:rPr kumimoji="0" lang="en-US" sz="800" b="0" i="0" u="none" strike="noStrike" kern="0" cap="none" spc="0" normalizeH="0" baseline="0" noProof="0" dirty="0">
                <a:ln>
                  <a:noFill/>
                </a:ln>
                <a:solidFill>
                  <a:srgbClr val="000000"/>
                </a:solidFill>
                <a:effectLst/>
                <a:uLnTx/>
                <a:uFillTx/>
                <a:latin typeface="Segoe Sans Display"/>
                <a:ea typeface="+mn-lt"/>
                <a:cs typeface="Segoe Sans Display"/>
                <a:sym typeface="DM Sans"/>
              </a:rPr>
              <a:t>Collects real-time equipment data and historical logs to monitor asset health continuously.</a:t>
            </a:r>
            <a:endParaRPr kumimoji="0" lang="en-US" sz="900" b="0" i="0" u="none" strike="noStrike" kern="1200" cap="none" spc="0" normalizeH="0" baseline="0" noProof="0" dirty="0">
              <a:ln>
                <a:noFill/>
              </a:ln>
              <a:solidFill>
                <a:srgbClr val="091F2C"/>
              </a:solidFill>
              <a:effectLst/>
              <a:uLnTx/>
              <a:uFillTx/>
              <a:latin typeface="Segoe Sans Display"/>
              <a:ea typeface="+mn-ea"/>
              <a:cs typeface="Segoe Sans Display" pitchFamily="2" charset="0"/>
            </a:endParaRPr>
          </a:p>
        </p:txBody>
      </p:sp>
      <p:sp>
        <p:nvSpPr>
          <p:cNvPr id="45" name="TextBox 44">
            <a:extLst>
              <a:ext uri="{FF2B5EF4-FFF2-40B4-BE49-F238E27FC236}">
                <a16:creationId xmlns:a16="http://schemas.microsoft.com/office/drawing/2014/main" id="{2ED25757-F7D4-D285-262B-9BDE5D665171}"/>
              </a:ext>
              <a:ext uri="{C183D7F6-B498-43B3-948B-1728B52AA6E4}">
                <adec:decorative xmlns:adec="http://schemas.microsoft.com/office/drawing/2017/decorative" val="0"/>
              </a:ext>
            </a:extLst>
          </p:cNvPr>
          <p:cNvSpPr txBox="1"/>
          <p:nvPr/>
        </p:nvSpPr>
        <p:spPr>
          <a:xfrm>
            <a:off x="3223018" y="2118705"/>
            <a:ext cx="2199820" cy="81560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40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Sans Display Semibold"/>
                <a:ea typeface="+mn-ea"/>
                <a:cs typeface="+mn-cs"/>
              </a:rPr>
              <a:t>AI Agent </a:t>
            </a:r>
            <a:endParaRPr kumimoji="0" lang="en-US" sz="800" b="0" i="0" u="none" strike="noStrike" kern="1200" cap="none" spc="0" normalizeH="0" baseline="0" noProof="0">
              <a:ln>
                <a:noFill/>
              </a:ln>
              <a:solidFill>
                <a:srgbClr val="0078D4"/>
              </a:solidFill>
              <a:effectLst/>
              <a:uLnTx/>
              <a:uFillTx/>
              <a:latin typeface="Segoe Sans Display"/>
              <a:ea typeface="+mn-ea"/>
              <a:cs typeface="+mn-cs"/>
            </a:endParaRPr>
          </a:p>
          <a:p>
            <a:pPr marL="171450" marR="0" lvl="0" indent="-171450" algn="l" defTabSz="914367" rtl="0" eaLnBrk="1" fontAlgn="auto" latinLnBrk="0" hangingPunct="1">
              <a:lnSpc>
                <a:spcPct val="100000"/>
              </a:lnSpc>
              <a:spcBef>
                <a:spcPts val="0"/>
              </a:spcBef>
              <a:spcAft>
                <a:spcPts val="400"/>
              </a:spcAft>
              <a:buClr>
                <a:srgbClr val="0078D4"/>
              </a:buClr>
              <a:buSzPct val="130000"/>
              <a:buFont typeface="Segoe Sans Display" pitchFamily="2" charset="0"/>
              <a:buChar char="+"/>
              <a:tabLst/>
              <a:defRPr/>
            </a:pPr>
            <a:r>
              <a:rPr kumimoji="0" lang="en-US" sz="700" b="0" i="0" u="none" strike="noStrike" kern="1200" cap="none" spc="0" normalizeH="0" baseline="0" noProof="0">
                <a:ln>
                  <a:noFill/>
                </a:ln>
                <a:solidFill>
                  <a:srgbClr val="000000"/>
                </a:solidFill>
                <a:effectLst/>
                <a:uLnTx/>
                <a:uFillTx/>
                <a:latin typeface="Segoe Sans Display"/>
                <a:ea typeface="+mn-lt"/>
                <a:cs typeface="Segoe Sans Display"/>
              </a:rPr>
              <a:t>Connection to IoT systems for sensor readings</a:t>
            </a:r>
          </a:p>
          <a:p>
            <a:pPr marL="171450" marR="0" lvl="0" indent="-171450" algn="l" defTabSz="914367" rtl="0" eaLnBrk="1" fontAlgn="auto" latinLnBrk="0" hangingPunct="1">
              <a:lnSpc>
                <a:spcPct val="100000"/>
              </a:lnSpc>
              <a:spcBef>
                <a:spcPts val="0"/>
              </a:spcBef>
              <a:spcAft>
                <a:spcPts val="400"/>
              </a:spcAft>
              <a:buClr>
                <a:srgbClr val="0078D4"/>
              </a:buClr>
              <a:buSzPct val="130000"/>
              <a:buFont typeface="Segoe Sans Display" pitchFamily="2" charset="0"/>
              <a:buChar char="+"/>
              <a:tabLst/>
              <a:defRPr/>
            </a:pPr>
            <a:r>
              <a:rPr kumimoji="0" lang="en-US" sz="700" b="0" i="0" u="none" strike="noStrike" kern="1200" cap="none" spc="0" normalizeH="0" baseline="0" noProof="0">
                <a:ln>
                  <a:noFill/>
                </a:ln>
                <a:solidFill>
                  <a:srgbClr val="000000"/>
                </a:solidFill>
                <a:effectLst/>
                <a:uLnTx/>
                <a:uFillTx/>
                <a:latin typeface="Segoe Sans Display"/>
                <a:ea typeface="+mn-lt"/>
                <a:cs typeface="Segoe Sans Display"/>
              </a:rPr>
              <a:t>Connection to machine historian systems for past operational logs</a:t>
            </a:r>
          </a:p>
          <a:p>
            <a:pPr marL="171450" marR="0" lvl="0" indent="-171450" algn="l" defTabSz="914367" rtl="0" eaLnBrk="1" fontAlgn="auto" latinLnBrk="0" hangingPunct="1">
              <a:lnSpc>
                <a:spcPct val="100000"/>
              </a:lnSpc>
              <a:spcBef>
                <a:spcPts val="0"/>
              </a:spcBef>
              <a:spcAft>
                <a:spcPts val="400"/>
              </a:spcAft>
              <a:buClr>
                <a:srgbClr val="0078D4"/>
              </a:buClr>
              <a:buSzPct val="130000"/>
              <a:buFont typeface="Segoe Sans Display" pitchFamily="2" charset="0"/>
              <a:buChar char="+"/>
              <a:tabLst/>
              <a:defRPr/>
            </a:pPr>
            <a:r>
              <a:rPr kumimoji="0" lang="en-US" sz="700" b="0" i="0" u="none" strike="noStrike" kern="1200" cap="none" spc="0" normalizeH="0" baseline="0" noProof="0">
                <a:ln>
                  <a:noFill/>
                </a:ln>
                <a:solidFill>
                  <a:srgbClr val="000000"/>
                </a:solidFill>
                <a:effectLst/>
                <a:uLnTx/>
                <a:uFillTx/>
                <a:latin typeface="Segoe Sans Display"/>
                <a:ea typeface="+mn-lt"/>
                <a:cs typeface="Segoe Sans Display"/>
              </a:rPr>
              <a:t>Connection to ERP (e.g., Dynamics 365) for machine metadata and asset registry</a:t>
            </a:r>
          </a:p>
        </p:txBody>
      </p:sp>
      <p:pic>
        <p:nvPicPr>
          <p:cNvPr id="49" name="Picture 48">
            <a:extLst>
              <a:ext uri="{FF2B5EF4-FFF2-40B4-BE49-F238E27FC236}">
                <a16:creationId xmlns:a16="http://schemas.microsoft.com/office/drawing/2014/main" id="{3E50630F-7DCC-D721-311E-09C829C73EFF}"/>
              </a:ext>
              <a:ext uri="{C183D7F6-B498-43B3-948B-1728B52AA6E4}">
                <adec:decorative xmlns:adec="http://schemas.microsoft.com/office/drawing/2017/decorative" val="0"/>
              </a:ext>
            </a:extLst>
          </p:cNvPr>
          <p:cNvPicPr>
            <a:picLocks noChangeAspect="1"/>
          </p:cNvPicPr>
          <p:nvPr/>
        </p:nvPicPr>
        <p:blipFill rotWithShape="1">
          <a:blip r:embed="rId2">
            <a:extLst>
              <a:ext uri="{28A0092B-C50C-407E-A947-70E740481C1C}">
                <a14:useLocalDpi xmlns:a14="http://schemas.microsoft.com/office/drawing/2010/main"/>
              </a:ext>
            </a:extLst>
          </a:blip>
          <a:srcRect b="3736"/>
          <a:stretch/>
        </p:blipFill>
        <p:spPr>
          <a:xfrm>
            <a:off x="5307344" y="2071355"/>
            <a:ext cx="219971" cy="211752"/>
          </a:xfrm>
          <a:prstGeom prst="rect">
            <a:avLst/>
          </a:prstGeom>
          <a:ln w="6657" cap="flat">
            <a:noFill/>
            <a:prstDash val="solid"/>
            <a:miter/>
          </a:ln>
          <a:effectLst/>
        </p:spPr>
      </p:pic>
      <p:sp>
        <p:nvSpPr>
          <p:cNvPr id="28" name="Step 1 Title">
            <a:extLst>
              <a:ext uri="{FF2B5EF4-FFF2-40B4-BE49-F238E27FC236}">
                <a16:creationId xmlns:a16="http://schemas.microsoft.com/office/drawing/2014/main" id="{06704033-672D-B158-5F60-90B4E991E4E9}"/>
              </a:ext>
            </a:extLst>
          </p:cNvPr>
          <p:cNvSpPr txBox="1">
            <a:spLocks/>
          </p:cNvSpPr>
          <p:nvPr/>
        </p:nvSpPr>
        <p:spPr>
          <a:xfrm>
            <a:off x="8804382" y="1135201"/>
            <a:ext cx="2572262" cy="153888"/>
          </a:xfrm>
          <a:prstGeom prst="rect">
            <a:avLst/>
          </a:prstGeom>
          <a:noFill/>
          <a:effectLst/>
        </p:spPr>
        <p:txBody>
          <a:bodyPr lIns="0" tIns="0" rIns="0" bIns="0" anchor="ctr" anchorCtr="0">
            <a:spAutoFit/>
          </a:bodyPr>
          <a:lstStyle>
            <a:lvl1pPr marL="114300" marR="0" indent="-114300" algn="l" defTabSz="932742" rtl="0" eaLnBrk="1" fontAlgn="auto" latinLnBrk="0" hangingPunct="1">
              <a:lnSpc>
                <a:spcPct val="100000"/>
              </a:lnSpc>
              <a:spcBef>
                <a:spcPct val="20000"/>
              </a:spcBef>
              <a:spcAft>
                <a:spcPts val="0"/>
              </a:spcAft>
              <a:buClrTx/>
              <a:buSzPct val="90000"/>
              <a:buFont typeface="+mj-lt"/>
              <a:buAutoNum type="arabicPeriod" startAt="3"/>
              <a:tabLst/>
              <a:defRPr sz="1000" b="0" i="0" kern="1200" spc="0" baseline="0">
                <a:solidFill>
                  <a:schemeClr val="tx1"/>
                </a:solidFill>
                <a:latin typeface="+mj-lt"/>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0" lvl="0" indent="-114300" algn="l" defTabSz="932742" rtl="0" eaLnBrk="1" fontAlgn="auto" latinLnBrk="0" hangingPunct="1">
              <a:lnSpc>
                <a:spcPct val="100000"/>
              </a:lnSpc>
              <a:spcBef>
                <a:spcPct val="20000"/>
              </a:spcBef>
              <a:spcAft>
                <a:spcPts val="0"/>
              </a:spcAft>
              <a:buClrTx/>
              <a:buSzPct val="90000"/>
              <a:buFont typeface="+mj-lt"/>
              <a:buAutoNum type="arabicPeriod" startAt="3"/>
              <a:tabLst/>
              <a:defRPr/>
            </a:pPr>
            <a:r>
              <a:rPr kumimoji="0" lang="en-US" sz="1000" b="0" i="0" u="none" strike="noStrike" kern="1200" cap="none" spc="0" normalizeH="0" baseline="0" noProof="0" dirty="0">
                <a:ln>
                  <a:noFill/>
                </a:ln>
                <a:solidFill>
                  <a:srgbClr val="091F2C"/>
                </a:solidFill>
                <a:effectLst/>
                <a:uLnTx/>
                <a:uFillTx/>
                <a:latin typeface="Segoe Sans Display Semibold"/>
                <a:ea typeface="+mj-lt"/>
                <a:cs typeface="Segoe Sans Display Semibold"/>
              </a:rPr>
              <a:t>Forecast predictive failure</a:t>
            </a:r>
            <a:endParaRPr kumimoji="0" lang="en-US" sz="1000" b="0" i="0" u="none" strike="noStrike" kern="1200" cap="none" spc="0" normalizeH="0" baseline="0" noProof="0" dirty="0">
              <a:ln>
                <a:noFill/>
              </a:ln>
              <a:solidFill>
                <a:srgbClr val="091F2C"/>
              </a:solidFill>
              <a:effectLst/>
              <a:uLnTx/>
              <a:uFillTx/>
              <a:latin typeface="Segoe Sans Display Semibold"/>
              <a:ea typeface="+mn-ea"/>
              <a:cs typeface="Segoe UI Semibold" panose="020B0502040204020203" pitchFamily="34" charset="0"/>
            </a:endParaRPr>
          </a:p>
        </p:txBody>
      </p:sp>
      <p:sp>
        <p:nvSpPr>
          <p:cNvPr id="29" name="Step 1 Top">
            <a:extLst>
              <a:ext uri="{FF2B5EF4-FFF2-40B4-BE49-F238E27FC236}">
                <a16:creationId xmlns:a16="http://schemas.microsoft.com/office/drawing/2014/main" id="{2A7EB419-B82B-87BB-9C74-7D4FDED4CCC7}"/>
              </a:ext>
            </a:extLst>
          </p:cNvPr>
          <p:cNvSpPr txBox="1">
            <a:spLocks/>
          </p:cNvSpPr>
          <p:nvPr/>
        </p:nvSpPr>
        <p:spPr>
          <a:xfrm>
            <a:off x="8804382" y="1461438"/>
            <a:ext cx="2572262" cy="626701"/>
          </a:xfrm>
          <a:prstGeom prst="rect">
            <a:avLst/>
          </a:prstGeom>
        </p:spPr>
        <p:txBody>
          <a:bodyPr lIns="0" tIns="0" rIns="0" bIns="0" anchor="t">
            <a:no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kern="1200" spc="0" baseline="0">
                <a:solidFill>
                  <a:schemeClr val="tx1"/>
                </a:solidFill>
                <a:latin typeface="+mn-lt"/>
                <a:ea typeface="+mn-ea"/>
                <a:cs typeface="Segoe Sans Display" pitchFamily="2"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800" b="0" i="0" u="none" strike="noStrike" kern="1200" cap="none" spc="0" normalizeH="0" baseline="0" noProof="0" dirty="0">
                <a:ln>
                  <a:noFill/>
                </a:ln>
                <a:solidFill>
                  <a:srgbClr val="091F2C"/>
                </a:solidFill>
                <a:effectLst/>
                <a:uLnTx/>
                <a:uFillTx/>
                <a:latin typeface="Segoe Sans Display"/>
                <a:ea typeface="+mn-lt"/>
                <a:cs typeface="Segoe Sans Display"/>
              </a:rPr>
              <a:t>Predicts equipment failure using regression and survival models.</a:t>
            </a:r>
            <a:endParaRPr kumimoji="0" lang="en-US" sz="900" b="0" i="0" u="none" strike="noStrike" kern="1200" cap="none" spc="0" normalizeH="0" baseline="0" noProof="0" dirty="0">
              <a:ln>
                <a:noFill/>
              </a:ln>
              <a:solidFill>
                <a:srgbClr val="091F2C"/>
              </a:solidFill>
              <a:effectLst/>
              <a:uLnTx/>
              <a:uFillTx/>
              <a:latin typeface="Segoe Sans Display"/>
              <a:ea typeface="+mn-lt"/>
              <a:cs typeface="Segoe Sans Display"/>
            </a:endParaRPr>
          </a:p>
        </p:txBody>
      </p:sp>
      <p:sp>
        <p:nvSpPr>
          <p:cNvPr id="37" name="Step 1 Title">
            <a:extLst>
              <a:ext uri="{FF2B5EF4-FFF2-40B4-BE49-F238E27FC236}">
                <a16:creationId xmlns:a16="http://schemas.microsoft.com/office/drawing/2014/main" id="{333DA975-D585-09C1-A297-F15BDA9B447D}"/>
              </a:ext>
            </a:extLst>
          </p:cNvPr>
          <p:cNvSpPr txBox="1">
            <a:spLocks/>
          </p:cNvSpPr>
          <p:nvPr/>
        </p:nvSpPr>
        <p:spPr>
          <a:xfrm>
            <a:off x="8804381" y="3958339"/>
            <a:ext cx="2572262" cy="153888"/>
          </a:xfrm>
          <a:prstGeom prst="rect">
            <a:avLst/>
          </a:prstGeom>
          <a:noFill/>
          <a:effectLst/>
        </p:spPr>
        <p:txBody>
          <a:bodyPr lIns="0" tIns="0" rIns="0" bIns="0" anchor="ctr" anchorCtr="0">
            <a:spAutoFit/>
          </a:bodyPr>
          <a:lstStyle>
            <a:lvl1pPr marL="114300" marR="0" indent="-114300" algn="l" defTabSz="932742" rtl="0" eaLnBrk="1" fontAlgn="auto" latinLnBrk="0" hangingPunct="1">
              <a:lnSpc>
                <a:spcPct val="100000"/>
              </a:lnSpc>
              <a:spcBef>
                <a:spcPct val="20000"/>
              </a:spcBef>
              <a:spcAft>
                <a:spcPts val="0"/>
              </a:spcAft>
              <a:buClrTx/>
              <a:buSzPct val="90000"/>
              <a:buFont typeface="+mj-lt"/>
              <a:buAutoNum type="arabicPeriod" startAt="4"/>
              <a:tabLst/>
              <a:defRPr sz="1000" b="0" i="0" kern="1200" spc="0" baseline="0">
                <a:solidFill>
                  <a:schemeClr val="tx1"/>
                </a:solidFill>
                <a:latin typeface="+mj-lt"/>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0" lvl="0" indent="-114300" algn="l" defTabSz="932742" rtl="0" eaLnBrk="1" fontAlgn="auto" latinLnBrk="0" hangingPunct="1">
              <a:lnSpc>
                <a:spcPct val="100000"/>
              </a:lnSpc>
              <a:spcBef>
                <a:spcPct val="20000"/>
              </a:spcBef>
              <a:spcAft>
                <a:spcPts val="0"/>
              </a:spcAft>
              <a:buClrTx/>
              <a:buSzPct val="90000"/>
              <a:buFont typeface="+mj-lt"/>
              <a:buAutoNum type="arabicPeriod" startAt="4"/>
              <a:tabLst/>
              <a:defRPr/>
            </a:pPr>
            <a:r>
              <a:rPr kumimoji="0" lang="en-US" sz="1000" b="0" i="0" u="none" strike="noStrike" kern="1200" cap="none" spc="0" normalizeH="0" baseline="0" noProof="0" dirty="0">
                <a:ln>
                  <a:noFill/>
                </a:ln>
                <a:solidFill>
                  <a:srgbClr val="091F2C"/>
                </a:solidFill>
                <a:effectLst/>
                <a:uLnTx/>
                <a:uFillTx/>
                <a:latin typeface="Segoe Sans Display Semibold"/>
                <a:ea typeface="+mj-lt"/>
                <a:cs typeface="Segoe Sans Display Semibold"/>
              </a:rPr>
              <a:t>Notify to maintenance planner</a:t>
            </a:r>
            <a:endParaRPr kumimoji="0" lang="en-US" sz="1000" b="0" i="0" u="none" strike="noStrike" kern="1200" cap="none" spc="0" normalizeH="0" baseline="0" noProof="0" dirty="0">
              <a:ln>
                <a:noFill/>
              </a:ln>
              <a:solidFill>
                <a:srgbClr val="091F2C"/>
              </a:solidFill>
              <a:effectLst/>
              <a:uLnTx/>
              <a:uFillTx/>
              <a:latin typeface="Segoe Sans Display Semibold"/>
              <a:ea typeface="+mn-ea"/>
              <a:cs typeface="Segoe UI Semibold" panose="020B0502040204020203" pitchFamily="34" charset="0"/>
            </a:endParaRPr>
          </a:p>
        </p:txBody>
      </p:sp>
      <p:sp>
        <p:nvSpPr>
          <p:cNvPr id="38" name="Step 1 Top">
            <a:extLst>
              <a:ext uri="{FF2B5EF4-FFF2-40B4-BE49-F238E27FC236}">
                <a16:creationId xmlns:a16="http://schemas.microsoft.com/office/drawing/2014/main" id="{1F07DDCB-D788-807A-0BA7-91DBEA8E9B62}"/>
              </a:ext>
            </a:extLst>
          </p:cNvPr>
          <p:cNvSpPr txBox="1">
            <a:spLocks/>
          </p:cNvSpPr>
          <p:nvPr/>
        </p:nvSpPr>
        <p:spPr>
          <a:xfrm>
            <a:off x="8804382" y="4275090"/>
            <a:ext cx="2572262" cy="626701"/>
          </a:xfrm>
          <a:prstGeom prst="rect">
            <a:avLst/>
          </a:prstGeom>
        </p:spPr>
        <p:txBody>
          <a:bodyPr lIns="0" tIns="0" rIns="0" bIns="0" anchor="t">
            <a:no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kern="1200" spc="0" baseline="0">
                <a:solidFill>
                  <a:schemeClr val="tx1"/>
                </a:solidFill>
                <a:latin typeface="+mn-lt"/>
                <a:ea typeface="+mn-ea"/>
                <a:cs typeface="Segoe Sans Display" pitchFamily="2"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800" b="0" i="0" u="none" strike="noStrike" kern="1200" cap="none" spc="0" normalizeH="0" baseline="0" noProof="0" dirty="0">
                <a:ln>
                  <a:noFill/>
                </a:ln>
                <a:solidFill>
                  <a:srgbClr val="091F2C"/>
                </a:solidFill>
                <a:effectLst/>
                <a:uLnTx/>
                <a:uFillTx/>
                <a:latin typeface="Segoe Sans Display"/>
                <a:ea typeface="+mn-lt"/>
                <a:cs typeface="Segoe Sans Display"/>
              </a:rPr>
              <a:t>Automatically notifies planners about equipment maintenance need tasks with spare part and timing recommendations.</a:t>
            </a:r>
            <a:endParaRPr kumimoji="0" lang="en-US" sz="900" b="0" i="0" u="none" strike="noStrike" kern="1200" cap="none" spc="0" normalizeH="0" baseline="0" noProof="0" dirty="0">
              <a:ln>
                <a:noFill/>
              </a:ln>
              <a:solidFill>
                <a:srgbClr val="091F2C"/>
              </a:solidFill>
              <a:effectLst/>
              <a:uLnTx/>
              <a:uFillTx/>
              <a:latin typeface="Segoe Sans Display"/>
              <a:ea typeface="+mn-lt"/>
              <a:cs typeface="Segoe Sans Display"/>
            </a:endParaRPr>
          </a:p>
        </p:txBody>
      </p:sp>
      <p:sp>
        <p:nvSpPr>
          <p:cNvPr id="8" name="Rectangle: Rounded Corners 7">
            <a:extLst>
              <a:ext uri="{FF2B5EF4-FFF2-40B4-BE49-F238E27FC236}">
                <a16:creationId xmlns:a16="http://schemas.microsoft.com/office/drawing/2014/main" id="{C6CBE317-E8AE-7897-3F82-7B8405DAEE93}"/>
              </a:ext>
            </a:extLst>
          </p:cNvPr>
          <p:cNvSpPr/>
          <p:nvPr/>
        </p:nvSpPr>
        <p:spPr bwMode="auto">
          <a:xfrm>
            <a:off x="354364" y="5555530"/>
            <a:ext cx="1851282" cy="200517"/>
          </a:xfrm>
          <a:prstGeom prst="roundRect">
            <a:avLst>
              <a:gd name="adj" fmla="val 5000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64008" tIns="0" rIns="64008" bIns="0" numCol="1" spcCol="0" rtlCol="0" fromWordArt="0" anchor="ctr" anchorCtr="0" forceAA="0" compatLnSpc="1">
            <a:prstTxWarp prst="textNoShape">
              <a:avLst/>
            </a:prstTxWarp>
            <a:noAutofit/>
          </a:bodyPr>
          <a:lstStyle/>
          <a:p>
            <a:pPr marL="0" marR="0" lvl="0" indent="0" algn="l" defTabSz="932472" rtl="0" eaLnBrk="1" fontAlgn="auto"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Segoe Sans Display"/>
                <a:ea typeface="+mn-lt"/>
                <a:cs typeface="Segoe Sans Display"/>
              </a:rPr>
              <a:t>Employee Experience</a:t>
            </a:r>
            <a:endParaRPr kumimoji="0" lang="en-US" sz="1800" b="0" i="0" u="none" strike="noStrike" kern="1200" cap="none" spc="0" normalizeH="0" baseline="0" noProof="0">
              <a:ln>
                <a:noFill/>
              </a:ln>
              <a:solidFill>
                <a:srgbClr val="FFFFFF"/>
              </a:solidFill>
              <a:effectLst/>
              <a:uLnTx/>
              <a:uFillTx/>
              <a:latin typeface="Segoe Sans Display"/>
              <a:ea typeface="+mn-ea"/>
              <a:cs typeface="+mn-cs"/>
            </a:endParaRPr>
          </a:p>
        </p:txBody>
      </p:sp>
      <p:sp>
        <p:nvSpPr>
          <p:cNvPr id="16" name="Rectangle: Rounded Corners 15">
            <a:extLst>
              <a:ext uri="{FF2B5EF4-FFF2-40B4-BE49-F238E27FC236}">
                <a16:creationId xmlns:a16="http://schemas.microsoft.com/office/drawing/2014/main" id="{BC927099-72AC-DD03-D8D2-E210D06D8AB2}"/>
              </a:ext>
            </a:extLst>
          </p:cNvPr>
          <p:cNvSpPr/>
          <p:nvPr/>
        </p:nvSpPr>
        <p:spPr bwMode="auto">
          <a:xfrm>
            <a:off x="369466" y="4230669"/>
            <a:ext cx="1851281" cy="200517"/>
          </a:xfrm>
          <a:prstGeom prst="roundRect">
            <a:avLst>
              <a:gd name="adj" fmla="val 5000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64008" tIns="0" rIns="64008"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Segoe Sans Display Semibold"/>
                <a:ea typeface="Segoe UI" pitchFamily="34" charset="0"/>
                <a:cs typeface="Segoe UI"/>
              </a:rPr>
              <a:t>Reduces Maintenance Cost</a:t>
            </a:r>
            <a:endParaRPr kumimoji="0" lang="en-US" sz="700" b="0" i="0" u="none" strike="noStrike" kern="1200" cap="none" spc="0" normalizeH="0" baseline="0" noProof="0">
              <a:ln>
                <a:noFill/>
              </a:ln>
              <a:solidFill>
                <a:srgbClr val="FFFFFF"/>
              </a:solidFill>
              <a:effectLst/>
              <a:uLnTx/>
              <a:uFillTx/>
              <a:latin typeface="Segoe Sans Display Semibold"/>
              <a:ea typeface="Segoe UI" pitchFamily="34" charset="0"/>
              <a:cs typeface="Segoe UI" pitchFamily="34" charset="0"/>
            </a:endParaRPr>
          </a:p>
        </p:txBody>
      </p:sp>
      <p:sp>
        <p:nvSpPr>
          <p:cNvPr id="46" name="Text Placeholder 11">
            <a:extLst>
              <a:ext uri="{FF2B5EF4-FFF2-40B4-BE49-F238E27FC236}">
                <a16:creationId xmlns:a16="http://schemas.microsoft.com/office/drawing/2014/main" id="{0954C789-5B15-B087-96BC-869D0AB6873C}"/>
              </a:ext>
            </a:extLst>
          </p:cNvPr>
          <p:cNvSpPr txBox="1">
            <a:spLocks/>
          </p:cNvSpPr>
          <p:nvPr/>
        </p:nvSpPr>
        <p:spPr>
          <a:xfrm>
            <a:off x="5915514" y="2017071"/>
            <a:ext cx="2572262" cy="1018877"/>
          </a:xfrm>
          <a:prstGeom prst="round2SameRect">
            <a:avLst>
              <a:gd name="adj1" fmla="val 7620"/>
              <a:gd name="adj2" fmla="val 0"/>
            </a:avLst>
          </a:prstGeom>
          <a:solidFill>
            <a:srgbClr val="FFFFFF">
              <a:alpha val="50000"/>
            </a:srgbClr>
          </a:solidFill>
          <a:ln>
            <a:solidFill>
              <a:schemeClr val="bg1"/>
            </a:solidFill>
          </a:ln>
        </p:spPr>
        <p:txBody>
          <a:bodyPr lIns="0" tIns="0" rIns="0" bIns="0" anchor="b">
            <a:noAutofit/>
          </a:bodyPr>
          <a:lstStyle>
            <a:lvl1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n-lt"/>
                <a:ea typeface="+mn-ea"/>
                <a:cs typeface="Segoe Sans Display" pitchFamily="2" charset="0"/>
              </a:defRPr>
            </a:lvl1pPr>
            <a:lvl2pPr marL="0" marR="0" indent="0" algn="l" defTabSz="932742" rtl="0" eaLnBrk="1" fontAlgn="auto" latinLnBrk="0" hangingPunct="1">
              <a:lnSpc>
                <a:spcPct val="100000"/>
              </a:lnSpc>
              <a:spcBef>
                <a:spcPts val="0"/>
              </a:spcBef>
              <a:spcAft>
                <a:spcPts val="200"/>
              </a:spcAft>
              <a:buClrTx/>
              <a:buSzPct val="90000"/>
              <a:buFont typeface="Wingdings" panose="05000000000000000000" pitchFamily="2" charset="2"/>
              <a:buNone/>
              <a:tabLst/>
              <a:defRPr sz="900" kern="1200" spc="0" baseline="0">
                <a:solidFill>
                  <a:schemeClr val="tx1"/>
                </a:solidFill>
                <a:latin typeface="+mn-lt"/>
                <a:ea typeface="+mn-ea"/>
                <a:cs typeface="+mn-cs"/>
              </a:defRPr>
            </a:lvl2pPr>
            <a:lvl3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j-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a:pPr>
            <a:endParaRPr kumimoji="0" lang="en-US" sz="900" b="0" i="0" u="none" strike="noStrike" kern="1200" cap="none" spc="0" normalizeH="0" baseline="0" noProof="0">
              <a:ln>
                <a:noFill/>
              </a:ln>
              <a:solidFill>
                <a:srgbClr val="091F2C"/>
              </a:solidFill>
              <a:effectLst/>
              <a:uLnTx/>
              <a:uFillTx/>
              <a:latin typeface="Segoe Sans Display"/>
              <a:ea typeface="+mn-ea"/>
              <a:cs typeface="Segoe Sans Display" pitchFamily="2" charset="0"/>
            </a:endParaRPr>
          </a:p>
        </p:txBody>
      </p:sp>
      <p:sp>
        <p:nvSpPr>
          <p:cNvPr id="47" name="Text Placeholder 11">
            <a:extLst>
              <a:ext uri="{FF2B5EF4-FFF2-40B4-BE49-F238E27FC236}">
                <a16:creationId xmlns:a16="http://schemas.microsoft.com/office/drawing/2014/main" id="{9411BA4C-211F-5794-6A75-623F54399830}"/>
              </a:ext>
            </a:extLst>
          </p:cNvPr>
          <p:cNvSpPr txBox="1">
            <a:spLocks/>
          </p:cNvSpPr>
          <p:nvPr/>
        </p:nvSpPr>
        <p:spPr>
          <a:xfrm flipV="1">
            <a:off x="5915514" y="3034603"/>
            <a:ext cx="2572262" cy="635465"/>
          </a:xfrm>
          <a:prstGeom prst="round2SameRect">
            <a:avLst/>
          </a:prstGeom>
          <a:solidFill>
            <a:schemeClr val="accent5">
              <a:lumMod val="20000"/>
              <a:lumOff val="80000"/>
            </a:schemeClr>
          </a:solidFill>
          <a:ln>
            <a:solidFill>
              <a:schemeClr val="bg1"/>
            </a:solidFill>
          </a:ln>
        </p:spPr>
        <p:txBody>
          <a:bodyPr lIns="0" tIns="0" rIns="0" bIns="0" anchor="b">
            <a:noAutofit/>
          </a:bodyPr>
          <a:lstStyle>
            <a:lvl1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n-lt"/>
                <a:ea typeface="+mn-ea"/>
                <a:cs typeface="Segoe Sans Display" pitchFamily="2" charset="0"/>
              </a:defRPr>
            </a:lvl1pPr>
            <a:lvl2pPr marL="0" marR="0" indent="0" algn="l" defTabSz="932742" rtl="0" eaLnBrk="1" fontAlgn="auto" latinLnBrk="0" hangingPunct="1">
              <a:lnSpc>
                <a:spcPct val="100000"/>
              </a:lnSpc>
              <a:spcBef>
                <a:spcPts val="0"/>
              </a:spcBef>
              <a:spcAft>
                <a:spcPts val="200"/>
              </a:spcAft>
              <a:buClrTx/>
              <a:buSzPct val="90000"/>
              <a:buFont typeface="Wingdings" panose="05000000000000000000" pitchFamily="2" charset="2"/>
              <a:buNone/>
              <a:tabLst/>
              <a:defRPr sz="900" kern="1200" spc="0" baseline="0">
                <a:solidFill>
                  <a:schemeClr val="tx1"/>
                </a:solidFill>
                <a:latin typeface="+mn-lt"/>
                <a:ea typeface="+mn-ea"/>
                <a:cs typeface="+mn-cs"/>
              </a:defRPr>
            </a:lvl2pPr>
            <a:lvl3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j-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a:pPr>
            <a:endParaRPr kumimoji="0" lang="en-US" sz="900" b="0" i="0" u="none" strike="noStrike" kern="1200" cap="none" spc="0" normalizeH="0" baseline="0" noProof="0">
              <a:ln>
                <a:noFill/>
              </a:ln>
              <a:solidFill>
                <a:srgbClr val="091F2C"/>
              </a:solidFill>
              <a:effectLst/>
              <a:uLnTx/>
              <a:uFillTx/>
              <a:latin typeface="Segoe Sans Display"/>
              <a:ea typeface="+mn-ea"/>
              <a:cs typeface="Segoe Sans Display" pitchFamily="2" charset="0"/>
            </a:endParaRPr>
          </a:p>
        </p:txBody>
      </p:sp>
      <p:sp>
        <p:nvSpPr>
          <p:cNvPr id="61" name="TextBox 60">
            <a:extLst>
              <a:ext uri="{FF2B5EF4-FFF2-40B4-BE49-F238E27FC236}">
                <a16:creationId xmlns:a16="http://schemas.microsoft.com/office/drawing/2014/main" id="{13B49EDC-C942-0080-5B6A-8C0BECE77B4E}"/>
              </a:ext>
              <a:ext uri="{C183D7F6-B498-43B3-948B-1728B52AA6E4}">
                <adec:decorative xmlns:adec="http://schemas.microsoft.com/office/drawing/2017/decorative" val="0"/>
              </a:ext>
            </a:extLst>
          </p:cNvPr>
          <p:cNvSpPr txBox="1"/>
          <p:nvPr/>
        </p:nvSpPr>
        <p:spPr>
          <a:xfrm>
            <a:off x="6101735" y="2118704"/>
            <a:ext cx="2199820" cy="81560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40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Sans Display Semibold"/>
                <a:ea typeface="+mn-ea"/>
                <a:cs typeface="+mn-cs"/>
              </a:rPr>
              <a:t>AI Agent </a:t>
            </a:r>
            <a:endParaRPr kumimoji="0" lang="en-US" sz="800" b="0" i="0" u="none" strike="noStrike" kern="1200" cap="none" spc="0" normalizeH="0" baseline="0" noProof="0">
              <a:ln>
                <a:noFill/>
              </a:ln>
              <a:solidFill>
                <a:srgbClr val="0078D4"/>
              </a:solidFill>
              <a:effectLst/>
              <a:uLnTx/>
              <a:uFillTx/>
              <a:latin typeface="Segoe Sans Display"/>
              <a:ea typeface="+mn-ea"/>
              <a:cs typeface="+mn-cs"/>
            </a:endParaRPr>
          </a:p>
          <a:p>
            <a:pPr marL="171450" marR="0" lvl="0" indent="-171450" algn="l" defTabSz="914367" rtl="0" eaLnBrk="1" fontAlgn="auto" latinLnBrk="0" hangingPunct="1">
              <a:lnSpc>
                <a:spcPct val="100000"/>
              </a:lnSpc>
              <a:spcBef>
                <a:spcPts val="0"/>
              </a:spcBef>
              <a:spcAft>
                <a:spcPts val="400"/>
              </a:spcAft>
              <a:buClr>
                <a:srgbClr val="0078D4"/>
              </a:buClr>
              <a:buSzPct val="130000"/>
              <a:buFont typeface="Segoe Sans Display" pitchFamily="2" charset="0"/>
              <a:buChar char="+"/>
              <a:tabLst/>
              <a:defRPr/>
            </a:pPr>
            <a:r>
              <a:rPr kumimoji="0" lang="en-US" sz="700" b="0" i="0" u="none" strike="noStrike" kern="1200" cap="none" spc="0" normalizeH="0" baseline="0" noProof="0">
                <a:ln>
                  <a:noFill/>
                </a:ln>
                <a:solidFill>
                  <a:srgbClr val="000000"/>
                </a:solidFill>
                <a:effectLst/>
                <a:uLnTx/>
                <a:uFillTx/>
                <a:latin typeface="Segoe Sans Display"/>
                <a:ea typeface="+mn-lt"/>
                <a:cs typeface="Segoe Sans Display"/>
              </a:rPr>
              <a:t>Connection to IoT systems for condition monitoring</a:t>
            </a:r>
          </a:p>
          <a:p>
            <a:pPr marL="171450" marR="0" lvl="0" indent="-171450" algn="l" defTabSz="914367" rtl="0" eaLnBrk="1" fontAlgn="auto" latinLnBrk="0" hangingPunct="1">
              <a:lnSpc>
                <a:spcPct val="100000"/>
              </a:lnSpc>
              <a:spcBef>
                <a:spcPts val="0"/>
              </a:spcBef>
              <a:spcAft>
                <a:spcPts val="400"/>
              </a:spcAft>
              <a:buClr>
                <a:srgbClr val="0078D4"/>
              </a:buClr>
              <a:buSzPct val="130000"/>
              <a:buFont typeface="Segoe Sans Display" pitchFamily="2" charset="0"/>
              <a:buChar char="+"/>
              <a:tabLst/>
              <a:defRPr/>
            </a:pPr>
            <a:r>
              <a:rPr kumimoji="0" lang="en-US" sz="700" b="0" i="0" u="none" strike="noStrike" kern="1200" cap="none" spc="0" normalizeH="0" baseline="0" noProof="0">
                <a:ln>
                  <a:noFill/>
                </a:ln>
                <a:solidFill>
                  <a:srgbClr val="000000"/>
                </a:solidFill>
                <a:effectLst/>
                <a:uLnTx/>
                <a:uFillTx/>
                <a:latin typeface="Segoe Sans Display"/>
                <a:ea typeface="+mn-lt"/>
                <a:cs typeface="Segoe Sans Display"/>
              </a:rPr>
              <a:t>Connection to Data Analytics platform (e.g., Microsoft Fabric) for anomaly modeling</a:t>
            </a:r>
          </a:p>
          <a:p>
            <a:pPr marL="171450" marR="0" lvl="0" indent="-171450" algn="l" defTabSz="914367" rtl="0" eaLnBrk="1" fontAlgn="auto" latinLnBrk="0" hangingPunct="1">
              <a:lnSpc>
                <a:spcPct val="100000"/>
              </a:lnSpc>
              <a:spcBef>
                <a:spcPts val="0"/>
              </a:spcBef>
              <a:spcAft>
                <a:spcPts val="400"/>
              </a:spcAft>
              <a:buClr>
                <a:srgbClr val="0078D4"/>
              </a:buClr>
              <a:buSzPct val="130000"/>
              <a:buFont typeface="Segoe Sans Display" pitchFamily="2" charset="0"/>
              <a:buChar char="+"/>
              <a:tabLst/>
              <a:defRPr/>
            </a:pPr>
            <a:r>
              <a:rPr kumimoji="0" lang="en-US" sz="700" b="0" i="0" u="none" strike="noStrike" kern="1200" cap="none" spc="0" normalizeH="0" baseline="0" noProof="0">
                <a:ln>
                  <a:noFill/>
                </a:ln>
                <a:solidFill>
                  <a:srgbClr val="000000"/>
                </a:solidFill>
                <a:effectLst/>
                <a:uLnTx/>
                <a:uFillTx/>
                <a:latin typeface="Segoe Sans Display"/>
                <a:ea typeface="+mn-lt"/>
                <a:cs typeface="Segoe Sans Display"/>
              </a:rPr>
              <a:t>Connection to ERP (e.g., Dynamics 365) for failure history and degradation trends</a:t>
            </a:r>
          </a:p>
        </p:txBody>
      </p:sp>
      <p:pic>
        <p:nvPicPr>
          <p:cNvPr id="62" name="Picture 61">
            <a:extLst>
              <a:ext uri="{FF2B5EF4-FFF2-40B4-BE49-F238E27FC236}">
                <a16:creationId xmlns:a16="http://schemas.microsoft.com/office/drawing/2014/main" id="{63ED926F-DFD2-1973-6278-F16F1930D181}"/>
              </a:ext>
              <a:ext uri="{C183D7F6-B498-43B3-948B-1728B52AA6E4}">
                <adec:decorative xmlns:adec="http://schemas.microsoft.com/office/drawing/2017/decorative" val="0"/>
              </a:ext>
            </a:extLst>
          </p:cNvPr>
          <p:cNvPicPr>
            <a:picLocks noChangeAspect="1"/>
          </p:cNvPicPr>
          <p:nvPr/>
        </p:nvPicPr>
        <p:blipFill rotWithShape="1">
          <a:blip r:embed="rId2">
            <a:extLst>
              <a:ext uri="{28A0092B-C50C-407E-A947-70E740481C1C}">
                <a14:useLocalDpi xmlns:a14="http://schemas.microsoft.com/office/drawing/2010/main"/>
              </a:ext>
            </a:extLst>
          </a:blip>
          <a:srcRect b="3736"/>
          <a:stretch/>
        </p:blipFill>
        <p:spPr>
          <a:xfrm>
            <a:off x="8179189" y="2071355"/>
            <a:ext cx="219971" cy="211752"/>
          </a:xfrm>
          <a:prstGeom prst="rect">
            <a:avLst/>
          </a:prstGeom>
          <a:ln w="6657" cap="flat">
            <a:noFill/>
            <a:prstDash val="solid"/>
            <a:miter/>
          </a:ln>
          <a:effectLst/>
        </p:spPr>
      </p:pic>
      <p:sp>
        <p:nvSpPr>
          <p:cNvPr id="65" name="Text Placeholder 11">
            <a:extLst>
              <a:ext uri="{FF2B5EF4-FFF2-40B4-BE49-F238E27FC236}">
                <a16:creationId xmlns:a16="http://schemas.microsoft.com/office/drawing/2014/main" id="{C053EE2A-04BD-E28B-109F-F8BE69FF3520}"/>
              </a:ext>
            </a:extLst>
          </p:cNvPr>
          <p:cNvSpPr txBox="1">
            <a:spLocks/>
          </p:cNvSpPr>
          <p:nvPr/>
        </p:nvSpPr>
        <p:spPr>
          <a:xfrm>
            <a:off x="8804381" y="2017071"/>
            <a:ext cx="2572262" cy="1018877"/>
          </a:xfrm>
          <a:prstGeom prst="round2SameRect">
            <a:avLst>
              <a:gd name="adj1" fmla="val 7620"/>
              <a:gd name="adj2" fmla="val 0"/>
            </a:avLst>
          </a:prstGeom>
          <a:solidFill>
            <a:srgbClr val="FFFFFF">
              <a:alpha val="50000"/>
            </a:srgbClr>
          </a:solidFill>
          <a:ln>
            <a:solidFill>
              <a:schemeClr val="bg1"/>
            </a:solidFill>
          </a:ln>
        </p:spPr>
        <p:txBody>
          <a:bodyPr lIns="0" tIns="0" rIns="0" bIns="0" anchor="b">
            <a:noAutofit/>
          </a:bodyPr>
          <a:lstStyle>
            <a:lvl1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n-lt"/>
                <a:ea typeface="+mn-ea"/>
                <a:cs typeface="Segoe Sans Display" pitchFamily="2" charset="0"/>
              </a:defRPr>
            </a:lvl1pPr>
            <a:lvl2pPr marL="0" marR="0" indent="0" algn="l" defTabSz="932742" rtl="0" eaLnBrk="1" fontAlgn="auto" latinLnBrk="0" hangingPunct="1">
              <a:lnSpc>
                <a:spcPct val="100000"/>
              </a:lnSpc>
              <a:spcBef>
                <a:spcPts val="0"/>
              </a:spcBef>
              <a:spcAft>
                <a:spcPts val="200"/>
              </a:spcAft>
              <a:buClrTx/>
              <a:buSzPct val="90000"/>
              <a:buFont typeface="Wingdings" panose="05000000000000000000" pitchFamily="2" charset="2"/>
              <a:buNone/>
              <a:tabLst/>
              <a:defRPr sz="900" kern="1200" spc="0" baseline="0">
                <a:solidFill>
                  <a:schemeClr val="tx1"/>
                </a:solidFill>
                <a:latin typeface="+mn-lt"/>
                <a:ea typeface="+mn-ea"/>
                <a:cs typeface="+mn-cs"/>
              </a:defRPr>
            </a:lvl2pPr>
            <a:lvl3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j-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a:pPr>
            <a:endParaRPr kumimoji="0" lang="en-US" sz="900" b="0" i="0" u="none" strike="noStrike" kern="1200" cap="none" spc="0" normalizeH="0" baseline="0" noProof="0">
              <a:ln>
                <a:noFill/>
              </a:ln>
              <a:solidFill>
                <a:srgbClr val="091F2C"/>
              </a:solidFill>
              <a:effectLst/>
              <a:uLnTx/>
              <a:uFillTx/>
              <a:latin typeface="Segoe Sans Display"/>
              <a:ea typeface="+mn-ea"/>
              <a:cs typeface="Segoe Sans Display" pitchFamily="2" charset="0"/>
            </a:endParaRPr>
          </a:p>
        </p:txBody>
      </p:sp>
      <p:sp>
        <p:nvSpPr>
          <p:cNvPr id="66" name="Text Placeholder 11">
            <a:extLst>
              <a:ext uri="{FF2B5EF4-FFF2-40B4-BE49-F238E27FC236}">
                <a16:creationId xmlns:a16="http://schemas.microsoft.com/office/drawing/2014/main" id="{A8ABE5F2-464F-074B-B674-4F818DE9102A}"/>
              </a:ext>
            </a:extLst>
          </p:cNvPr>
          <p:cNvSpPr txBox="1">
            <a:spLocks/>
          </p:cNvSpPr>
          <p:nvPr/>
        </p:nvSpPr>
        <p:spPr>
          <a:xfrm flipV="1">
            <a:off x="8804381" y="3034603"/>
            <a:ext cx="2572262" cy="635465"/>
          </a:xfrm>
          <a:prstGeom prst="round2SameRect">
            <a:avLst/>
          </a:prstGeom>
          <a:solidFill>
            <a:schemeClr val="accent5">
              <a:lumMod val="20000"/>
              <a:lumOff val="80000"/>
            </a:schemeClr>
          </a:solidFill>
          <a:ln>
            <a:solidFill>
              <a:schemeClr val="bg1"/>
            </a:solidFill>
          </a:ln>
        </p:spPr>
        <p:txBody>
          <a:bodyPr lIns="0" tIns="0" rIns="0" bIns="0" anchor="b">
            <a:noAutofit/>
          </a:bodyPr>
          <a:lstStyle>
            <a:lvl1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n-lt"/>
                <a:ea typeface="+mn-ea"/>
                <a:cs typeface="Segoe Sans Display" pitchFamily="2" charset="0"/>
              </a:defRPr>
            </a:lvl1pPr>
            <a:lvl2pPr marL="0" marR="0" indent="0" algn="l" defTabSz="932742" rtl="0" eaLnBrk="1" fontAlgn="auto" latinLnBrk="0" hangingPunct="1">
              <a:lnSpc>
                <a:spcPct val="100000"/>
              </a:lnSpc>
              <a:spcBef>
                <a:spcPts val="0"/>
              </a:spcBef>
              <a:spcAft>
                <a:spcPts val="200"/>
              </a:spcAft>
              <a:buClrTx/>
              <a:buSzPct val="90000"/>
              <a:buFont typeface="Wingdings" panose="05000000000000000000" pitchFamily="2" charset="2"/>
              <a:buNone/>
              <a:tabLst/>
              <a:defRPr sz="900" kern="1200" spc="0" baseline="0">
                <a:solidFill>
                  <a:schemeClr val="tx1"/>
                </a:solidFill>
                <a:latin typeface="+mn-lt"/>
                <a:ea typeface="+mn-ea"/>
                <a:cs typeface="+mn-cs"/>
              </a:defRPr>
            </a:lvl2pPr>
            <a:lvl3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j-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a:pPr>
            <a:endParaRPr kumimoji="0" lang="en-US" sz="900" b="0" i="0" u="none" strike="noStrike" kern="1200" cap="none" spc="0" normalizeH="0" baseline="0" noProof="0">
              <a:ln>
                <a:noFill/>
              </a:ln>
              <a:solidFill>
                <a:srgbClr val="091F2C"/>
              </a:solidFill>
              <a:effectLst/>
              <a:uLnTx/>
              <a:uFillTx/>
              <a:latin typeface="Segoe Sans Display"/>
              <a:ea typeface="+mn-ea"/>
              <a:cs typeface="Segoe Sans Display" pitchFamily="2" charset="0"/>
            </a:endParaRPr>
          </a:p>
        </p:txBody>
      </p:sp>
      <p:sp>
        <p:nvSpPr>
          <p:cNvPr id="59" name="TextBox 58">
            <a:extLst>
              <a:ext uri="{FF2B5EF4-FFF2-40B4-BE49-F238E27FC236}">
                <a16:creationId xmlns:a16="http://schemas.microsoft.com/office/drawing/2014/main" id="{BB39114B-B033-0A57-BB01-DA339EC230A2}"/>
              </a:ext>
              <a:ext uri="{C183D7F6-B498-43B3-948B-1728B52AA6E4}">
                <adec:decorative xmlns:adec="http://schemas.microsoft.com/office/drawing/2017/decorative" val="0"/>
              </a:ext>
            </a:extLst>
          </p:cNvPr>
          <p:cNvSpPr txBox="1"/>
          <p:nvPr/>
        </p:nvSpPr>
        <p:spPr>
          <a:xfrm>
            <a:off x="8990602" y="2064844"/>
            <a:ext cx="2199820" cy="923330"/>
          </a:xfrm>
          <a:prstGeom prst="rect">
            <a:avLst/>
          </a:prstGeom>
          <a:noFill/>
        </p:spPr>
        <p:txBody>
          <a:bodyPr wrap="square" lIns="0" tIns="0" rIns="0" bIns="0" rtlCol="0" anchor="ctr">
            <a:spAutoFit/>
          </a:bodyPr>
          <a:lstStyle>
            <a:defPPr>
              <a:defRPr lang="en-US"/>
            </a:defPPr>
            <a:lvl1pPr marR="0" lvl="0" indent="0" defTabSz="914367" fontAlgn="auto">
              <a:lnSpc>
                <a:spcPct val="100000"/>
              </a:lnSpc>
              <a:spcBef>
                <a:spcPts val="0"/>
              </a:spcBef>
              <a:spcAft>
                <a:spcPts val="600"/>
              </a:spcAft>
              <a:buClrTx/>
              <a:buSzTx/>
              <a:buFontTx/>
              <a:buNone/>
              <a:tabLst/>
              <a:defRPr kumimoji="0" sz="800" b="0" i="0" u="none" strike="noStrike" cap="none" spc="0" normalizeH="0" baseline="0">
                <a:ln>
                  <a:noFill/>
                </a:ln>
                <a:solidFill>
                  <a:srgbClr val="000000"/>
                </a:solidFill>
                <a:effectLst/>
                <a:uLnTx/>
                <a:uFillTx/>
                <a:latin typeface="Segoe Sans Display Semibold"/>
              </a:defRPr>
            </a:lvl1pPr>
          </a:lstStyle>
          <a:p>
            <a:pPr marL="0" marR="0" lvl="0" indent="0" algn="l" defTabSz="914367" rtl="0" eaLnBrk="1" fontAlgn="auto" latinLnBrk="0" hangingPunct="1">
              <a:lnSpc>
                <a:spcPct val="100000"/>
              </a:lnSpc>
              <a:spcBef>
                <a:spcPts val="0"/>
              </a:spcBef>
              <a:spcAft>
                <a:spcPts val="40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Sans Display Semibold"/>
                <a:ea typeface="+mn-ea"/>
                <a:cs typeface="+mn-cs"/>
              </a:rPr>
              <a:t>AI Agent </a:t>
            </a:r>
          </a:p>
          <a:p>
            <a:pPr marL="171450" marR="0" lvl="0" indent="-171450" algn="l" defTabSz="914367" rtl="0" eaLnBrk="1" fontAlgn="auto" latinLnBrk="0" hangingPunct="1">
              <a:lnSpc>
                <a:spcPct val="100000"/>
              </a:lnSpc>
              <a:spcBef>
                <a:spcPts val="0"/>
              </a:spcBef>
              <a:spcAft>
                <a:spcPts val="400"/>
              </a:spcAft>
              <a:buClr>
                <a:srgbClr val="0078D4"/>
              </a:buClr>
              <a:buSzPct val="130000"/>
              <a:buFont typeface="Segoe Sans Display" pitchFamily="2" charset="0"/>
              <a:buChar char="+"/>
              <a:tabLst/>
              <a:defRPr/>
            </a:pPr>
            <a:r>
              <a:rPr kumimoji="0" lang="en-US" sz="700" b="0" i="0" u="none" strike="noStrike" kern="1200" cap="none" spc="0" normalizeH="0" baseline="0" noProof="0">
                <a:ln>
                  <a:noFill/>
                </a:ln>
                <a:solidFill>
                  <a:srgbClr val="000000"/>
                </a:solidFill>
                <a:effectLst/>
                <a:uLnTx/>
                <a:uFillTx/>
                <a:latin typeface="Segoe Sans Display"/>
                <a:ea typeface="+mn-ea"/>
                <a:cs typeface="Segoe Sans Display"/>
              </a:rPr>
              <a:t>Connection to Analytics platform (e.g., Microsoft Fabric) for model execution</a:t>
            </a:r>
          </a:p>
          <a:p>
            <a:pPr marL="171450" marR="0" lvl="0" indent="-171450" algn="l" defTabSz="914367" rtl="0" eaLnBrk="1" fontAlgn="auto" latinLnBrk="0" hangingPunct="1">
              <a:lnSpc>
                <a:spcPct val="100000"/>
              </a:lnSpc>
              <a:spcBef>
                <a:spcPts val="0"/>
              </a:spcBef>
              <a:spcAft>
                <a:spcPts val="400"/>
              </a:spcAft>
              <a:buClr>
                <a:srgbClr val="0078D4"/>
              </a:buClr>
              <a:buSzPct val="130000"/>
              <a:buFont typeface="Segoe Sans Display" pitchFamily="2" charset="0"/>
              <a:buChar char="+"/>
              <a:tabLst/>
              <a:defRPr/>
            </a:pPr>
            <a:r>
              <a:rPr kumimoji="0" lang="en-US" sz="700" b="0" i="0" u="none" strike="noStrike" kern="1200" cap="none" spc="0" normalizeH="0" baseline="0" noProof="0">
                <a:ln>
                  <a:noFill/>
                </a:ln>
                <a:solidFill>
                  <a:srgbClr val="000000"/>
                </a:solidFill>
                <a:effectLst/>
                <a:uLnTx/>
                <a:uFillTx/>
                <a:latin typeface="Segoe Sans Display"/>
                <a:ea typeface="+mn-ea"/>
                <a:cs typeface="Segoe Sans Display"/>
              </a:rPr>
              <a:t>Connection to ERP (e.g., Dynamics 365) for asset failure records and maintenance history</a:t>
            </a:r>
          </a:p>
          <a:p>
            <a:pPr marL="171450" marR="0" lvl="0" indent="-171450" algn="l" defTabSz="914367" rtl="0" eaLnBrk="1" fontAlgn="auto" latinLnBrk="0" hangingPunct="1">
              <a:lnSpc>
                <a:spcPct val="100000"/>
              </a:lnSpc>
              <a:spcBef>
                <a:spcPts val="0"/>
              </a:spcBef>
              <a:spcAft>
                <a:spcPts val="400"/>
              </a:spcAft>
              <a:buClr>
                <a:srgbClr val="0078D4"/>
              </a:buClr>
              <a:buSzPct val="130000"/>
              <a:buFont typeface="Segoe Sans Display" pitchFamily="2" charset="0"/>
              <a:buChar char="+"/>
              <a:tabLst/>
              <a:defRPr/>
            </a:pPr>
            <a:r>
              <a:rPr kumimoji="0" lang="en-US" sz="700" b="0" i="0" u="none" strike="noStrike" kern="1200" cap="none" spc="0" normalizeH="0" baseline="0" noProof="0">
                <a:ln>
                  <a:noFill/>
                </a:ln>
                <a:solidFill>
                  <a:srgbClr val="000000"/>
                </a:solidFill>
                <a:effectLst/>
                <a:uLnTx/>
                <a:uFillTx/>
                <a:latin typeface="Segoe Sans Display"/>
                <a:ea typeface="+mn-ea"/>
                <a:cs typeface="Segoe Sans Display"/>
              </a:rPr>
              <a:t>Connection to CMMS (e.g., Dynamics Field Service) for scheduled service data</a:t>
            </a:r>
          </a:p>
        </p:txBody>
      </p:sp>
      <p:pic>
        <p:nvPicPr>
          <p:cNvPr id="60" name="Picture 59">
            <a:extLst>
              <a:ext uri="{FF2B5EF4-FFF2-40B4-BE49-F238E27FC236}">
                <a16:creationId xmlns:a16="http://schemas.microsoft.com/office/drawing/2014/main" id="{44F9C504-1370-62B0-B039-11971DA76B0E}"/>
              </a:ext>
              <a:ext uri="{C183D7F6-B498-43B3-948B-1728B52AA6E4}">
                <adec:decorative xmlns:adec="http://schemas.microsoft.com/office/drawing/2017/decorative" val="0"/>
              </a:ext>
            </a:extLst>
          </p:cNvPr>
          <p:cNvPicPr>
            <a:picLocks noChangeAspect="1"/>
          </p:cNvPicPr>
          <p:nvPr/>
        </p:nvPicPr>
        <p:blipFill rotWithShape="1">
          <a:blip r:embed="rId2">
            <a:extLst>
              <a:ext uri="{28A0092B-C50C-407E-A947-70E740481C1C}">
                <a14:useLocalDpi xmlns:a14="http://schemas.microsoft.com/office/drawing/2010/main"/>
              </a:ext>
            </a:extLst>
          </a:blip>
          <a:srcRect b="3736"/>
          <a:stretch/>
        </p:blipFill>
        <p:spPr>
          <a:xfrm>
            <a:off x="11071339" y="2071355"/>
            <a:ext cx="219971" cy="211752"/>
          </a:xfrm>
          <a:prstGeom prst="rect">
            <a:avLst/>
          </a:prstGeom>
          <a:ln w="6657" cap="flat">
            <a:noFill/>
            <a:prstDash val="solid"/>
            <a:miter/>
          </a:ln>
          <a:effectLst/>
        </p:spPr>
      </p:pic>
      <p:sp>
        <p:nvSpPr>
          <p:cNvPr id="73" name="TextBox 72">
            <a:extLst>
              <a:ext uri="{FF2B5EF4-FFF2-40B4-BE49-F238E27FC236}">
                <a16:creationId xmlns:a16="http://schemas.microsoft.com/office/drawing/2014/main" id="{CAF9E60F-3EF4-9AD1-77A7-0D6A91F5E457}"/>
              </a:ext>
            </a:extLst>
          </p:cNvPr>
          <p:cNvSpPr txBox="1"/>
          <p:nvPr/>
        </p:nvSpPr>
        <p:spPr>
          <a:xfrm>
            <a:off x="3223018" y="3192285"/>
            <a:ext cx="2199820" cy="21544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Sans Display Semibold"/>
                <a:ea typeface="+mn-ea"/>
                <a:cs typeface="+mn-cs"/>
              </a:rPr>
              <a:t>Benefit:</a:t>
            </a:r>
            <a:r>
              <a:rPr kumimoji="0" lang="en-US" sz="700" b="0" i="0" u="none" strike="noStrike" kern="1200" cap="none" spc="0" normalizeH="0" baseline="0" noProof="0" dirty="0">
                <a:ln>
                  <a:noFill/>
                </a:ln>
                <a:solidFill>
                  <a:srgbClr val="000000"/>
                </a:solidFill>
                <a:effectLst/>
                <a:uLnTx/>
                <a:uFillTx/>
                <a:latin typeface="Segoe Sans Display Semibold"/>
                <a:ea typeface="+mn-lt"/>
                <a:cs typeface="Segoe Sans Display Semibold"/>
              </a:rPr>
              <a:t> </a:t>
            </a:r>
            <a:r>
              <a:rPr kumimoji="0" lang="en-US" sz="700" b="0" i="0" u="none" strike="noStrike" kern="1200" cap="none" spc="0" normalizeH="0" baseline="0" noProof="0" dirty="0">
                <a:ln>
                  <a:noFill/>
                </a:ln>
                <a:solidFill>
                  <a:srgbClr val="000000"/>
                </a:solidFill>
                <a:effectLst/>
                <a:uLnTx/>
                <a:uFillTx/>
                <a:latin typeface="Segoe Sans Display"/>
                <a:ea typeface="+mn-lt"/>
                <a:cs typeface="Segoe Sans Display"/>
              </a:rPr>
              <a:t>Ingests sensor data to enable early pattern detection across machines.</a:t>
            </a:r>
          </a:p>
        </p:txBody>
      </p:sp>
      <p:sp>
        <p:nvSpPr>
          <p:cNvPr id="74" name="TextBox 73">
            <a:extLst>
              <a:ext uri="{FF2B5EF4-FFF2-40B4-BE49-F238E27FC236}">
                <a16:creationId xmlns:a16="http://schemas.microsoft.com/office/drawing/2014/main" id="{C10D47F3-36D1-DF72-283C-106181696A3F}"/>
              </a:ext>
            </a:extLst>
          </p:cNvPr>
          <p:cNvSpPr txBox="1"/>
          <p:nvPr/>
        </p:nvSpPr>
        <p:spPr>
          <a:xfrm>
            <a:off x="6128274" y="3192285"/>
            <a:ext cx="2199820" cy="21544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Sans Display Semibold"/>
                <a:ea typeface="+mn-ea"/>
                <a:cs typeface="+mn-cs"/>
              </a:rPr>
              <a:t>Benefit:</a:t>
            </a:r>
            <a:r>
              <a:rPr kumimoji="0" lang="en-US" sz="700" b="0" i="0" u="none" strike="noStrike" kern="1200" cap="none" spc="0" normalizeH="0" baseline="0" noProof="0" dirty="0">
                <a:ln>
                  <a:noFill/>
                </a:ln>
                <a:solidFill>
                  <a:srgbClr val="000000"/>
                </a:solidFill>
                <a:effectLst/>
                <a:uLnTx/>
                <a:uFillTx/>
                <a:latin typeface="Segoe Sans Display Semibold"/>
                <a:ea typeface="+mn-ea"/>
                <a:cs typeface="+mn-cs"/>
              </a:rPr>
              <a:t> </a:t>
            </a:r>
            <a:r>
              <a:rPr kumimoji="0" lang="en-US" sz="700" b="0" i="0" u="none" strike="noStrike" kern="1200" cap="none" spc="0" normalizeH="0" baseline="0" noProof="0" dirty="0">
                <a:ln>
                  <a:noFill/>
                </a:ln>
                <a:solidFill>
                  <a:srgbClr val="000000"/>
                </a:solidFill>
                <a:effectLst/>
                <a:uLnTx/>
                <a:uFillTx/>
                <a:latin typeface="Segoe Sans Display"/>
                <a:ea typeface="+mn-lt"/>
                <a:cs typeface="Segoe Sans Display"/>
              </a:rPr>
              <a:t>Detects anomaly &amp; degradation to </a:t>
            </a:r>
            <a:r>
              <a:rPr kumimoji="0" lang="en-US" sz="700" b="0" i="0" u="none" strike="noStrike" kern="1200" cap="none" spc="0" normalizeH="0" baseline="0" noProof="0" dirty="0">
                <a:ln>
                  <a:noFill/>
                </a:ln>
                <a:solidFill>
                  <a:srgbClr val="000000"/>
                </a:solidFill>
                <a:effectLst/>
                <a:uLnTx/>
                <a:uFillTx/>
                <a:latin typeface="Segoe Sans Display Semibold"/>
                <a:ea typeface="+mn-lt"/>
                <a:cs typeface="Segoe Sans Display"/>
              </a:rPr>
              <a:t>p</a:t>
            </a:r>
            <a:r>
              <a:rPr kumimoji="0" lang="en-US" sz="700" b="0" i="0" u="none" strike="noStrike" kern="1200" cap="none" spc="0" normalizeH="0" baseline="0" noProof="0" dirty="0">
                <a:ln>
                  <a:noFill/>
                </a:ln>
                <a:solidFill>
                  <a:srgbClr val="000000"/>
                </a:solidFill>
                <a:effectLst/>
                <a:uLnTx/>
                <a:uFillTx/>
                <a:latin typeface="Segoe Sans Display"/>
                <a:ea typeface="+mn-lt"/>
                <a:cs typeface="Segoe Sans Display"/>
              </a:rPr>
              <a:t>revent failures through early warning signals.</a:t>
            </a:r>
          </a:p>
        </p:txBody>
      </p:sp>
      <p:sp>
        <p:nvSpPr>
          <p:cNvPr id="75" name="TextBox 74">
            <a:extLst>
              <a:ext uri="{FF2B5EF4-FFF2-40B4-BE49-F238E27FC236}">
                <a16:creationId xmlns:a16="http://schemas.microsoft.com/office/drawing/2014/main" id="{1AD83D18-1EFB-3C89-C4D7-FE7FB1DA8439}"/>
              </a:ext>
            </a:extLst>
          </p:cNvPr>
          <p:cNvSpPr txBox="1"/>
          <p:nvPr/>
        </p:nvSpPr>
        <p:spPr>
          <a:xfrm>
            <a:off x="8990602" y="3192285"/>
            <a:ext cx="2199820" cy="21544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Sans Display Semibold"/>
                <a:ea typeface="+mn-ea"/>
                <a:cs typeface="+mn-cs"/>
              </a:rPr>
              <a:t>Benefit:</a:t>
            </a:r>
            <a:r>
              <a:rPr kumimoji="0" lang="en-US" sz="700" b="0" i="0" u="none" strike="noStrike" kern="1200" cap="none" spc="0" normalizeH="0" baseline="0" noProof="0" dirty="0">
                <a:ln>
                  <a:noFill/>
                </a:ln>
                <a:solidFill>
                  <a:srgbClr val="000000"/>
                </a:solidFill>
                <a:effectLst/>
                <a:uLnTx/>
                <a:uFillTx/>
                <a:latin typeface="Segoe Sans Display Semibold"/>
                <a:ea typeface="+mn-ea"/>
                <a:cs typeface="+mn-cs"/>
              </a:rPr>
              <a:t> </a:t>
            </a:r>
            <a:r>
              <a:rPr kumimoji="0" lang="en-US" sz="700" b="0" i="0" u="none" strike="noStrike" kern="1200" cap="none" spc="0" normalizeH="0" baseline="0" noProof="0" dirty="0">
                <a:ln>
                  <a:noFill/>
                </a:ln>
                <a:solidFill>
                  <a:srgbClr val="000000"/>
                </a:solidFill>
                <a:effectLst/>
                <a:uLnTx/>
                <a:uFillTx/>
                <a:latin typeface="Segoe Sans Display"/>
                <a:ea typeface="+mn-lt"/>
                <a:cs typeface="Segoe Sans Display"/>
              </a:rPr>
              <a:t>Forecasts equipment failure to improve machine uptime and avoids unplanned repairs.</a:t>
            </a:r>
          </a:p>
        </p:txBody>
      </p:sp>
      <p:grpSp>
        <p:nvGrpSpPr>
          <p:cNvPr id="93" name="Group 92">
            <a:extLst>
              <a:ext uri="{FF2B5EF4-FFF2-40B4-BE49-F238E27FC236}">
                <a16:creationId xmlns:a16="http://schemas.microsoft.com/office/drawing/2014/main" id="{965E7B4F-2105-437C-3BF1-B54AC4DF5EF4}"/>
              </a:ext>
            </a:extLst>
          </p:cNvPr>
          <p:cNvGrpSpPr/>
          <p:nvPr/>
        </p:nvGrpSpPr>
        <p:grpSpPr>
          <a:xfrm>
            <a:off x="8804381" y="4832861"/>
            <a:ext cx="2572262" cy="1769105"/>
            <a:chOff x="8804381" y="4827756"/>
            <a:chExt cx="2572262" cy="1652997"/>
          </a:xfrm>
        </p:grpSpPr>
        <p:sp>
          <p:nvSpPr>
            <p:cNvPr id="70" name="Text Placeholder 11">
              <a:extLst>
                <a:ext uri="{FF2B5EF4-FFF2-40B4-BE49-F238E27FC236}">
                  <a16:creationId xmlns:a16="http://schemas.microsoft.com/office/drawing/2014/main" id="{C7C1668A-B290-6EE3-6298-8EECD6BBCBCD}"/>
                </a:ext>
              </a:extLst>
            </p:cNvPr>
            <p:cNvSpPr txBox="1">
              <a:spLocks/>
            </p:cNvSpPr>
            <p:nvPr/>
          </p:nvSpPr>
          <p:spPr>
            <a:xfrm>
              <a:off x="8804381" y="4827756"/>
              <a:ext cx="2572262" cy="1018877"/>
            </a:xfrm>
            <a:prstGeom prst="round2SameRect">
              <a:avLst>
                <a:gd name="adj1" fmla="val 7620"/>
                <a:gd name="adj2" fmla="val 0"/>
              </a:avLst>
            </a:prstGeom>
            <a:solidFill>
              <a:srgbClr val="FFFFFF">
                <a:alpha val="50000"/>
              </a:srgbClr>
            </a:solidFill>
            <a:ln>
              <a:solidFill>
                <a:schemeClr val="bg1"/>
              </a:solidFill>
            </a:ln>
          </p:spPr>
          <p:txBody>
            <a:bodyPr lIns="0" tIns="0" rIns="0" bIns="0" anchor="b">
              <a:noAutofit/>
            </a:bodyPr>
            <a:lstStyle>
              <a:lvl1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n-lt"/>
                  <a:ea typeface="+mn-ea"/>
                  <a:cs typeface="Segoe Sans Display" pitchFamily="2" charset="0"/>
                </a:defRPr>
              </a:lvl1pPr>
              <a:lvl2pPr marL="0" marR="0" indent="0" algn="l" defTabSz="932742" rtl="0" eaLnBrk="1" fontAlgn="auto" latinLnBrk="0" hangingPunct="1">
                <a:lnSpc>
                  <a:spcPct val="100000"/>
                </a:lnSpc>
                <a:spcBef>
                  <a:spcPts val="0"/>
                </a:spcBef>
                <a:spcAft>
                  <a:spcPts val="200"/>
                </a:spcAft>
                <a:buClrTx/>
                <a:buSzPct val="90000"/>
                <a:buFont typeface="Wingdings" panose="05000000000000000000" pitchFamily="2" charset="2"/>
                <a:buNone/>
                <a:tabLst/>
                <a:defRPr sz="900" kern="1200" spc="0" baseline="0">
                  <a:solidFill>
                    <a:schemeClr val="tx1"/>
                  </a:solidFill>
                  <a:latin typeface="+mn-lt"/>
                  <a:ea typeface="+mn-ea"/>
                  <a:cs typeface="+mn-cs"/>
                </a:defRPr>
              </a:lvl2pPr>
              <a:lvl3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j-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a:pPr>
              <a:endParaRPr kumimoji="0" lang="en-US" sz="900" b="0" i="0" u="none" strike="noStrike" kern="1200" cap="none" spc="0" normalizeH="0" baseline="0" noProof="0">
                <a:ln>
                  <a:noFill/>
                </a:ln>
                <a:solidFill>
                  <a:srgbClr val="091F2C"/>
                </a:solidFill>
                <a:effectLst/>
                <a:uLnTx/>
                <a:uFillTx/>
                <a:latin typeface="Segoe Sans Display"/>
                <a:ea typeface="+mn-ea"/>
                <a:cs typeface="Segoe Sans Display" pitchFamily="2" charset="0"/>
              </a:endParaRPr>
            </a:p>
          </p:txBody>
        </p:sp>
        <p:sp>
          <p:nvSpPr>
            <p:cNvPr id="71" name="Text Placeholder 11">
              <a:extLst>
                <a:ext uri="{FF2B5EF4-FFF2-40B4-BE49-F238E27FC236}">
                  <a16:creationId xmlns:a16="http://schemas.microsoft.com/office/drawing/2014/main" id="{FF00F7D8-B78F-D086-67FD-C84849A6F9F3}"/>
                </a:ext>
              </a:extLst>
            </p:cNvPr>
            <p:cNvSpPr txBox="1">
              <a:spLocks/>
            </p:cNvSpPr>
            <p:nvPr/>
          </p:nvSpPr>
          <p:spPr>
            <a:xfrm flipV="1">
              <a:off x="8804381" y="5845288"/>
              <a:ext cx="2572262" cy="635465"/>
            </a:xfrm>
            <a:prstGeom prst="round2SameRect">
              <a:avLst/>
            </a:prstGeom>
            <a:solidFill>
              <a:schemeClr val="accent5">
                <a:lumMod val="20000"/>
                <a:lumOff val="80000"/>
              </a:schemeClr>
            </a:solidFill>
            <a:ln>
              <a:solidFill>
                <a:schemeClr val="bg1"/>
              </a:solidFill>
            </a:ln>
          </p:spPr>
          <p:txBody>
            <a:bodyPr lIns="0" tIns="0" rIns="0" bIns="0" anchor="b">
              <a:noAutofit/>
            </a:bodyPr>
            <a:lstStyle>
              <a:lvl1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n-lt"/>
                  <a:ea typeface="+mn-ea"/>
                  <a:cs typeface="Segoe Sans Display" pitchFamily="2" charset="0"/>
                </a:defRPr>
              </a:lvl1pPr>
              <a:lvl2pPr marL="0" marR="0" indent="0" algn="l" defTabSz="932742" rtl="0" eaLnBrk="1" fontAlgn="auto" latinLnBrk="0" hangingPunct="1">
                <a:lnSpc>
                  <a:spcPct val="100000"/>
                </a:lnSpc>
                <a:spcBef>
                  <a:spcPts val="0"/>
                </a:spcBef>
                <a:spcAft>
                  <a:spcPts val="200"/>
                </a:spcAft>
                <a:buClrTx/>
                <a:buSzPct val="90000"/>
                <a:buFont typeface="Wingdings" panose="05000000000000000000" pitchFamily="2" charset="2"/>
                <a:buNone/>
                <a:tabLst/>
                <a:defRPr sz="900" kern="1200" spc="0" baseline="0">
                  <a:solidFill>
                    <a:schemeClr val="tx1"/>
                  </a:solidFill>
                  <a:latin typeface="+mn-lt"/>
                  <a:ea typeface="+mn-ea"/>
                  <a:cs typeface="+mn-cs"/>
                </a:defRPr>
              </a:lvl2pPr>
              <a:lvl3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j-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a:pPr>
              <a:endParaRPr kumimoji="0" lang="en-US" sz="900" b="0" i="0" u="none" strike="noStrike" kern="1200" cap="none" spc="0" normalizeH="0" baseline="0" noProof="0">
                <a:ln>
                  <a:noFill/>
                </a:ln>
                <a:solidFill>
                  <a:srgbClr val="091F2C"/>
                </a:solidFill>
                <a:effectLst/>
                <a:uLnTx/>
                <a:uFillTx/>
                <a:latin typeface="Segoe Sans Display"/>
                <a:ea typeface="+mn-ea"/>
                <a:cs typeface="Segoe Sans Display" pitchFamily="2" charset="0"/>
              </a:endParaRPr>
            </a:p>
          </p:txBody>
        </p:sp>
        <p:sp>
          <p:nvSpPr>
            <p:cNvPr id="67" name="TextBox 66">
              <a:extLst>
                <a:ext uri="{FF2B5EF4-FFF2-40B4-BE49-F238E27FC236}">
                  <a16:creationId xmlns:a16="http://schemas.microsoft.com/office/drawing/2014/main" id="{E7FC1245-28A8-17A6-43D9-93EDF021458C}"/>
                </a:ext>
                <a:ext uri="{C183D7F6-B498-43B3-948B-1728B52AA6E4}">
                  <adec:decorative xmlns:adec="http://schemas.microsoft.com/office/drawing/2017/decorative" val="0"/>
                </a:ext>
              </a:extLst>
            </p:cNvPr>
            <p:cNvSpPr txBox="1"/>
            <p:nvPr/>
          </p:nvSpPr>
          <p:spPr>
            <a:xfrm>
              <a:off x="8829009" y="4828936"/>
              <a:ext cx="2365896" cy="1000138"/>
            </a:xfrm>
            <a:prstGeom prst="rect">
              <a:avLst/>
            </a:prstGeom>
            <a:noFill/>
          </p:spPr>
          <p:txBody>
            <a:bodyPr wrap="square" lIns="0" tIns="0" rIns="0" bIns="0" rtlCol="0" anchor="ctr">
              <a:spAutoFit/>
            </a:bodyPr>
            <a:lstStyle>
              <a:defPPr>
                <a:defRPr lang="en-US"/>
              </a:defPPr>
              <a:lvl1pPr marR="0" lvl="0" indent="0" defTabSz="914367" fontAlgn="auto">
                <a:lnSpc>
                  <a:spcPct val="100000"/>
                </a:lnSpc>
                <a:spcBef>
                  <a:spcPts val="0"/>
                </a:spcBef>
                <a:spcAft>
                  <a:spcPts val="600"/>
                </a:spcAft>
                <a:buClrTx/>
                <a:buSzTx/>
                <a:buFontTx/>
                <a:buNone/>
                <a:tabLst/>
                <a:defRPr kumimoji="0" sz="800" b="0" i="0" u="none" strike="noStrike" cap="none" spc="0" normalizeH="0" baseline="0">
                  <a:ln>
                    <a:noFill/>
                  </a:ln>
                  <a:solidFill>
                    <a:srgbClr val="000000"/>
                  </a:solidFill>
                  <a:effectLst/>
                  <a:uLnTx/>
                  <a:uFillTx/>
                  <a:latin typeface="Segoe Sans Display Semibold"/>
                </a:defRPr>
              </a:lvl1pPr>
            </a:lstStyle>
            <a:p>
              <a:pPr marL="0" marR="0" lvl="0" indent="0" algn="l" defTabSz="914367" rtl="0" eaLnBrk="1" fontAlgn="auto" latinLnBrk="0" hangingPunct="1">
                <a:lnSpc>
                  <a:spcPct val="100000"/>
                </a:lnSpc>
                <a:spcBef>
                  <a:spcPts val="0"/>
                </a:spcBef>
                <a:spcAft>
                  <a:spcPts val="40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Sans Display Semibold"/>
                  <a:ea typeface="+mn-ea"/>
                  <a:cs typeface="+mn-cs"/>
                </a:rPr>
                <a:t>AI Agent </a:t>
              </a:r>
            </a:p>
            <a:p>
              <a:pPr marL="171450" marR="0" lvl="0" indent="-171450" algn="l" defTabSz="914367" rtl="0" eaLnBrk="1" fontAlgn="auto" latinLnBrk="0" hangingPunct="1">
                <a:lnSpc>
                  <a:spcPct val="100000"/>
                </a:lnSpc>
                <a:spcBef>
                  <a:spcPts val="0"/>
                </a:spcBef>
                <a:spcAft>
                  <a:spcPts val="400"/>
                </a:spcAft>
                <a:buClr>
                  <a:srgbClr val="0078D4"/>
                </a:buClr>
                <a:buSzPct val="130000"/>
                <a:buFont typeface="Segoe Sans Display" pitchFamily="2" charset="0"/>
                <a:buChar char="+"/>
                <a:tabLst/>
                <a:defRPr/>
              </a:pPr>
              <a:r>
                <a:rPr kumimoji="0" lang="en-US" sz="700" b="0" i="0" u="none" strike="noStrike" kern="1200" cap="none" spc="0" normalizeH="0" baseline="0" noProof="0">
                  <a:ln>
                    <a:noFill/>
                  </a:ln>
                  <a:solidFill>
                    <a:srgbClr val="000000"/>
                  </a:solidFill>
                  <a:effectLst/>
                  <a:uLnTx/>
                  <a:uFillTx/>
                  <a:latin typeface="Segoe Sans Display"/>
                  <a:ea typeface="+mn-ea"/>
                  <a:cs typeface="Segoe Sans Display"/>
                </a:rPr>
                <a:t>Connection to CMMS (e.g., Dynamics 365 Field Service) for identifying predicted failure windows</a:t>
              </a:r>
            </a:p>
            <a:p>
              <a:pPr marL="171450" marR="0" lvl="0" indent="-171450" algn="l" defTabSz="914367" rtl="0" eaLnBrk="1" fontAlgn="auto" latinLnBrk="0" hangingPunct="1">
                <a:lnSpc>
                  <a:spcPct val="100000"/>
                </a:lnSpc>
                <a:spcBef>
                  <a:spcPts val="0"/>
                </a:spcBef>
                <a:spcAft>
                  <a:spcPts val="400"/>
                </a:spcAft>
                <a:buClr>
                  <a:srgbClr val="0078D4"/>
                </a:buClr>
                <a:buSzPct val="130000"/>
                <a:buFont typeface="Segoe Sans Display" pitchFamily="2" charset="0"/>
                <a:buChar char="+"/>
                <a:tabLst/>
                <a:defRPr/>
              </a:pPr>
              <a:r>
                <a:rPr kumimoji="0" lang="en-US" sz="700" b="0" i="0" u="none" strike="noStrike" kern="1200" cap="none" spc="0" normalizeH="0" baseline="0" noProof="0">
                  <a:ln>
                    <a:noFill/>
                  </a:ln>
                  <a:solidFill>
                    <a:srgbClr val="000000"/>
                  </a:solidFill>
                  <a:effectLst/>
                  <a:uLnTx/>
                  <a:uFillTx/>
                  <a:latin typeface="Segoe Sans Display"/>
                  <a:ea typeface="+mn-ea"/>
                  <a:cs typeface="Segoe Sans Display"/>
                </a:rPr>
                <a:t>Connection to Inventory System (e.g., SAP or Dynamics 365 SCM) to check availability of required spare parts</a:t>
              </a:r>
            </a:p>
            <a:p>
              <a:pPr marL="171450" marR="0" lvl="0" indent="-171450" algn="l" defTabSz="914367" rtl="0" eaLnBrk="1" fontAlgn="auto" latinLnBrk="0" hangingPunct="1">
                <a:lnSpc>
                  <a:spcPct val="100000"/>
                </a:lnSpc>
                <a:spcBef>
                  <a:spcPts val="0"/>
                </a:spcBef>
                <a:spcAft>
                  <a:spcPts val="400"/>
                </a:spcAft>
                <a:buClr>
                  <a:srgbClr val="0078D4"/>
                </a:buClr>
                <a:buSzPct val="130000"/>
                <a:buFont typeface="Segoe Sans Display" pitchFamily="2" charset="0"/>
                <a:buChar char="+"/>
                <a:tabLst/>
                <a:defRPr/>
              </a:pPr>
              <a:r>
                <a:rPr kumimoji="0" lang="en-US" sz="700" b="0" i="0" u="none" strike="noStrike" kern="1200" cap="none" spc="0" normalizeH="0" baseline="0" noProof="0">
                  <a:ln>
                    <a:noFill/>
                  </a:ln>
                  <a:solidFill>
                    <a:srgbClr val="000000"/>
                  </a:solidFill>
                  <a:effectLst/>
                  <a:uLnTx/>
                  <a:uFillTx/>
                  <a:latin typeface="Segoe Sans Display"/>
                  <a:ea typeface="+mn-ea"/>
                  <a:cs typeface="Segoe Sans Display"/>
                </a:rPr>
                <a:t>Connection to Collaboration Tools (e.g., Outlook, Teams) for notifying maintenance planners with task, timing, and parts details</a:t>
              </a:r>
            </a:p>
          </p:txBody>
        </p:sp>
        <p:pic>
          <p:nvPicPr>
            <p:cNvPr id="68" name="Picture 67">
              <a:extLst>
                <a:ext uri="{FF2B5EF4-FFF2-40B4-BE49-F238E27FC236}">
                  <a16:creationId xmlns:a16="http://schemas.microsoft.com/office/drawing/2014/main" id="{D49520FA-6AA4-6E58-8608-75E9A55C30CD}"/>
                </a:ext>
                <a:ext uri="{C183D7F6-B498-43B3-948B-1728B52AA6E4}">
                  <adec:decorative xmlns:adec="http://schemas.microsoft.com/office/drawing/2017/decorative" val="0"/>
                </a:ext>
              </a:extLst>
            </p:cNvPr>
            <p:cNvPicPr>
              <a:picLocks noChangeAspect="1"/>
            </p:cNvPicPr>
            <p:nvPr/>
          </p:nvPicPr>
          <p:blipFill rotWithShape="1">
            <a:blip r:embed="rId2">
              <a:extLst>
                <a:ext uri="{28A0092B-C50C-407E-A947-70E740481C1C}">
                  <a14:useLocalDpi xmlns:a14="http://schemas.microsoft.com/office/drawing/2010/main"/>
                </a:ext>
              </a:extLst>
            </a:blip>
            <a:srcRect b="3736"/>
            <a:stretch/>
          </p:blipFill>
          <p:spPr>
            <a:xfrm>
              <a:off x="11071339" y="4898725"/>
              <a:ext cx="219971" cy="211752"/>
            </a:xfrm>
            <a:prstGeom prst="rect">
              <a:avLst/>
            </a:prstGeom>
            <a:ln w="6657" cap="flat">
              <a:noFill/>
              <a:prstDash val="solid"/>
              <a:miter/>
            </a:ln>
            <a:effectLst/>
          </p:spPr>
        </p:pic>
        <p:sp>
          <p:nvSpPr>
            <p:cNvPr id="76" name="TextBox 75">
              <a:extLst>
                <a:ext uri="{FF2B5EF4-FFF2-40B4-BE49-F238E27FC236}">
                  <a16:creationId xmlns:a16="http://schemas.microsoft.com/office/drawing/2014/main" id="{CD5AC68F-823E-BDA8-F8EB-ACB27088903B}"/>
                </a:ext>
              </a:extLst>
            </p:cNvPr>
            <p:cNvSpPr txBox="1"/>
            <p:nvPr/>
          </p:nvSpPr>
          <p:spPr>
            <a:xfrm>
              <a:off x="8990602" y="6010318"/>
              <a:ext cx="2199820" cy="20130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Sans Display Semibold"/>
                  <a:ea typeface="+mn-ea"/>
                  <a:cs typeface="+mn-cs"/>
                </a:rPr>
                <a:t>Benefit: </a:t>
              </a:r>
              <a:r>
                <a:rPr kumimoji="0" lang="en-US" sz="700" b="0" i="0" u="none" strike="noStrike" kern="1200" cap="none" spc="0" normalizeH="0" baseline="0" noProof="0" dirty="0">
                  <a:ln>
                    <a:noFill/>
                  </a:ln>
                  <a:solidFill>
                    <a:srgbClr val="000000"/>
                  </a:solidFill>
                  <a:effectLst/>
                  <a:uLnTx/>
                  <a:uFillTx/>
                  <a:latin typeface="Segoe Sans Display"/>
                  <a:ea typeface="+mn-lt"/>
                  <a:cs typeface="Segoe Sans Display"/>
                </a:rPr>
                <a:t>Notifies planner to streamline repair workflows and ensures spare part readiness.</a:t>
              </a:r>
            </a:p>
          </p:txBody>
        </p:sp>
      </p:grpSp>
    </p:spTree>
    <p:extLst>
      <p:ext uri="{BB962C8B-B14F-4D97-AF65-F5344CB8AC3E}">
        <p14:creationId xmlns:p14="http://schemas.microsoft.com/office/powerpoint/2010/main" val="191179756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C0BB9-77B3-FA3C-F37F-E101662FEE26}"/>
            </a:ext>
          </a:extLst>
        </p:cNvPr>
        <p:cNvGrpSpPr/>
        <p:nvPr/>
      </p:nvGrpSpPr>
      <p:grpSpPr>
        <a:xfrm>
          <a:off x="0" y="0"/>
          <a:ext cx="0" cy="0"/>
          <a:chOff x="0" y="0"/>
          <a:chExt cx="0" cy="0"/>
        </a:xfrm>
      </p:grpSpPr>
      <p:pic>
        <p:nvPicPr>
          <p:cNvPr id="233" name="Graphic 232">
            <a:extLst>
              <a:ext uri="{FF2B5EF4-FFF2-40B4-BE49-F238E27FC236}">
                <a16:creationId xmlns:a16="http://schemas.microsoft.com/office/drawing/2014/main" id="{7805E5A0-801D-50E0-116C-32B6EC1B5FD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rot="5400000">
            <a:off x="9509919" y="2743200"/>
            <a:ext cx="6858000" cy="1371600"/>
          </a:xfrm>
          <a:prstGeom prst="rect">
            <a:avLst/>
          </a:prstGeom>
        </p:spPr>
      </p:pic>
      <p:sp>
        <p:nvSpPr>
          <p:cNvPr id="223" name="Rounded Rectangle 19">
            <a:extLst>
              <a:ext uri="{FF2B5EF4-FFF2-40B4-BE49-F238E27FC236}">
                <a16:creationId xmlns:a16="http://schemas.microsoft.com/office/drawing/2014/main" id="{6B2F2943-9E2D-1873-D1B3-FB7195A8D2A7}"/>
              </a:ext>
            </a:extLst>
          </p:cNvPr>
          <p:cNvSpPr/>
          <p:nvPr/>
        </p:nvSpPr>
        <p:spPr>
          <a:xfrm>
            <a:off x="709988" y="4851992"/>
            <a:ext cx="3888206" cy="621291"/>
          </a:xfrm>
          <a:prstGeom prst="roundRect">
            <a:avLst>
              <a:gd name="adj" fmla="val 8528"/>
            </a:avLst>
          </a:prstGeom>
          <a:solidFill>
            <a:srgbClr val="FFFFFF">
              <a:alpha val="11373"/>
            </a:srgbClr>
          </a:solidFill>
          <a:ln w="9525" cap="flat" cmpd="sng">
            <a:solidFill>
              <a:srgbClr val="FFFFFF">
                <a:lumMod val="85000"/>
              </a:srgbClr>
            </a:solidFill>
            <a:prstDash val="solid"/>
            <a:round/>
            <a:headEnd type="none" w="sm" len="sm"/>
            <a:tailEnd type="none" w="sm" len="sm"/>
          </a:ln>
        </p:spPr>
        <p:txBody>
          <a:bodyPr spcFirstLastPara="1" wrap="square" lIns="91440" tIns="91440" rIns="91440" bIns="335092" anchor="t" anchorCtr="0">
            <a:no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endParaRPr kumimoji="0" lang="en-US" sz="1050" b="0" i="0" u="none" strike="noStrike" kern="1200" cap="none" spc="0" normalizeH="0" baseline="0" noProof="0">
              <a:ln>
                <a:noFill/>
              </a:ln>
              <a:solidFill>
                <a:srgbClr val="A100FF"/>
              </a:solidFill>
              <a:effectLst/>
              <a:highlight>
                <a:srgbClr val="FFFF00"/>
              </a:highlight>
              <a:uLnTx/>
              <a:uFillTx/>
              <a:latin typeface="Segoe UI Variable Display" pitchFamily="2" charset="0"/>
              <a:ea typeface="+mn-ea"/>
              <a:cs typeface="Segoe UI Variable Display" pitchFamily="2" charset="0"/>
            </a:endParaRPr>
          </a:p>
        </p:txBody>
      </p:sp>
      <p:sp>
        <p:nvSpPr>
          <p:cNvPr id="218" name="Google Shape;498;p32">
            <a:extLst>
              <a:ext uri="{FF2B5EF4-FFF2-40B4-BE49-F238E27FC236}">
                <a16:creationId xmlns:a16="http://schemas.microsoft.com/office/drawing/2014/main" id="{FFFD900A-70C8-D0CA-B896-13E522D14F92}"/>
              </a:ext>
            </a:extLst>
          </p:cNvPr>
          <p:cNvSpPr/>
          <p:nvPr/>
        </p:nvSpPr>
        <p:spPr>
          <a:xfrm>
            <a:off x="721994" y="1398704"/>
            <a:ext cx="3876200" cy="3422241"/>
          </a:xfrm>
          <a:prstGeom prst="roundRect">
            <a:avLst>
              <a:gd name="adj" fmla="val 2332"/>
            </a:avLst>
          </a:prstGeom>
          <a:solidFill>
            <a:srgbClr val="DDEEF9"/>
          </a:solidFill>
          <a:ln w="9525" cap="flat" cmpd="sng">
            <a:noFill/>
            <a:prstDash val="solid"/>
            <a:round/>
            <a:headEnd type="none" w="sm" len="sm"/>
            <a:tailEnd type="none" w="sm" len="sm"/>
          </a:ln>
        </p:spPr>
        <p:txBody>
          <a:bodyPr spcFirstLastPara="1" wrap="square" lIns="182880" tIns="91440" rIns="91440" bIns="3017520" anchor="t" anchorCtr="0">
            <a:no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GB" sz="1050" b="0" i="0" u="none" strike="noStrike" kern="1200" cap="none" spc="0" normalizeH="0" baseline="0" noProof="0">
                <a:ln>
                  <a:noFill/>
                </a:ln>
                <a:solidFill>
                  <a:srgbClr val="0078D4"/>
                </a:solidFill>
                <a:effectLst/>
                <a:uLnTx/>
                <a:uFillTx/>
                <a:latin typeface="Segoe Sans Display"/>
                <a:cs typeface="Segoe Sans Display"/>
                <a:sym typeface="DM Sans Light"/>
              </a:rPr>
              <a:t>Key Considerations to Address</a:t>
            </a:r>
            <a:endParaRPr lang="en-GB" sz="1050" b="0" i="0" u="none" strike="noStrike" kern="1200" cap="none" spc="0" normalizeH="0" baseline="0" noProof="0">
              <a:ln>
                <a:noFill/>
              </a:ln>
              <a:solidFill>
                <a:srgbClr val="0078D4"/>
              </a:solidFill>
              <a:effectLst/>
              <a:uLnTx/>
              <a:uFillTx/>
              <a:latin typeface="Segoe Sans Display"/>
              <a:cs typeface="Segoe Sans Display"/>
            </a:endParaRPr>
          </a:p>
          <a:p>
            <a:pPr marL="171450" indent="-171450" fontAlgn="base">
              <a:spcBef>
                <a:spcPts val="600"/>
              </a:spcBef>
              <a:spcAft>
                <a:spcPct val="0"/>
              </a:spcAft>
              <a:buFont typeface="Arial" panose="020B0604020202020204" pitchFamily="34" charset="0"/>
              <a:buChar char="•"/>
              <a:defRPr/>
            </a:pPr>
            <a:r>
              <a:rPr lang="en-US" sz="1050">
                <a:solidFill>
                  <a:prstClr val="black"/>
                </a:solidFill>
                <a:ea typeface="+mn-lt"/>
                <a:cs typeface="+mn-lt"/>
                <a:sym typeface="DM Sans Light"/>
              </a:rPr>
              <a:t>Ingests real-time equipment data from IoT systems (e.g., Azure IoT Hub) and historical logs from Machine Historians (e.g., Azure Data Explorer) to monitor asset health in time-series format.</a:t>
            </a:r>
            <a:endParaRPr lang="en-US" sz="1050">
              <a:solidFill>
                <a:prstClr val="black"/>
              </a:solidFill>
              <a:ea typeface="+mn-lt"/>
              <a:cs typeface="+mn-lt"/>
            </a:endParaRPr>
          </a:p>
          <a:p>
            <a:pPr marL="171450" indent="-171450" fontAlgn="base">
              <a:spcBef>
                <a:spcPts val="600"/>
              </a:spcBef>
              <a:buFont typeface="Arial" panose="020B0604020202020204" pitchFamily="34" charset="0"/>
              <a:buChar char="•"/>
              <a:defRPr/>
            </a:pPr>
            <a:r>
              <a:rPr lang="en-US" sz="1050">
                <a:solidFill>
                  <a:prstClr val="black"/>
                </a:solidFill>
                <a:ea typeface="+mn-lt"/>
                <a:cs typeface="+mn-lt"/>
                <a:sym typeface="DM Sans Light"/>
              </a:rPr>
              <a:t>Applies anomaly detection and degradation models using AI builder or Prompt Templates Analytics Platforms with threshold logic based on failure likelihood, asset age, and downtime history from ERP (e.g., Dynamics 365).</a:t>
            </a:r>
            <a:endParaRPr lang="en-US" sz="1050">
              <a:solidFill>
                <a:prstClr val="black"/>
              </a:solidFill>
              <a:ea typeface="+mn-lt"/>
              <a:cs typeface="+mn-lt"/>
            </a:endParaRPr>
          </a:p>
          <a:p>
            <a:pPr marL="171450" indent="-171450" fontAlgn="base">
              <a:spcBef>
                <a:spcPts val="600"/>
              </a:spcBef>
              <a:spcAft>
                <a:spcPct val="0"/>
              </a:spcAft>
              <a:buFont typeface="Arial" panose="020B0604020202020204" pitchFamily="34" charset="0"/>
              <a:buChar char="•"/>
              <a:defRPr/>
            </a:pPr>
            <a:r>
              <a:rPr lang="en-US" sz="1050">
                <a:solidFill>
                  <a:prstClr val="black"/>
                </a:solidFill>
                <a:ea typeface="+mn-lt"/>
                <a:cs typeface="+mn-lt"/>
                <a:sym typeface="DM Sans Light"/>
              </a:rPr>
              <a:t>Forecasts failures via survival/regression models, combining asset condition and CMMS data (e.g., Dynamics Field Service) to generate risk scores and estimated failure windows.</a:t>
            </a:r>
            <a:endParaRPr lang="en-US" sz="1050">
              <a:solidFill>
                <a:prstClr val="black"/>
              </a:solidFill>
              <a:ea typeface="+mn-lt"/>
              <a:cs typeface="+mn-lt"/>
            </a:endParaRPr>
          </a:p>
          <a:p>
            <a:pPr marL="171450" indent="-171450" fontAlgn="base">
              <a:spcBef>
                <a:spcPts val="600"/>
              </a:spcBef>
              <a:spcAft>
                <a:spcPct val="0"/>
              </a:spcAft>
              <a:buFont typeface="Arial" panose="020B0604020202020204" pitchFamily="34" charset="0"/>
              <a:buChar char="•"/>
              <a:defRPr/>
            </a:pPr>
            <a:r>
              <a:rPr lang="en-US" sz="1050">
                <a:solidFill>
                  <a:prstClr val="black"/>
                </a:solidFill>
                <a:ea typeface="+mn-lt"/>
                <a:cs typeface="+mn-lt"/>
                <a:sym typeface="DM Sans Light"/>
              </a:rPr>
              <a:t>Checks part availability from Inventory Systems (e.g., SAP, Dynamics 365 SCM) and routes high-risk cases via Workflow Platforms (e.g., Power Automate), sending prioritized maintenance tasks to planners through Collaboration Tools (e.g., Outlook, Teams</a:t>
            </a:r>
            <a:r>
              <a:rPr lang="en-US" sz="1050">
                <a:solidFill>
                  <a:prstClr val="black"/>
                </a:solidFill>
                <a:ea typeface="+mn-lt"/>
                <a:cs typeface="+mn-lt"/>
              </a:rPr>
              <a:t>).</a:t>
            </a:r>
          </a:p>
        </p:txBody>
      </p:sp>
      <p:sp>
        <p:nvSpPr>
          <p:cNvPr id="7" name="TextBox 6">
            <a:extLst>
              <a:ext uri="{FF2B5EF4-FFF2-40B4-BE49-F238E27FC236}">
                <a16:creationId xmlns:a16="http://schemas.microsoft.com/office/drawing/2014/main" id="{65564F44-409A-F33A-0D09-BA9DAEAF5278}"/>
              </a:ext>
            </a:extLst>
          </p:cNvPr>
          <p:cNvSpPr txBox="1"/>
          <p:nvPr/>
        </p:nvSpPr>
        <p:spPr>
          <a:xfrm>
            <a:off x="774332" y="5030051"/>
            <a:ext cx="1287791" cy="430887"/>
          </a:xfrm>
          <a:prstGeom prst="rect">
            <a:avLst/>
          </a:prstGeom>
          <a:noFill/>
        </p:spPr>
        <p:txBody>
          <a:bodyPr wrap="square" lIns="91440" tIns="45720" rIns="91440" bIns="45720" anchor="t">
            <a:spAutoFit/>
          </a:bodyPr>
          <a:lstStyle/>
          <a:p>
            <a:pPr marL="91440" marR="0" lvl="0" indent="-9144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78D4"/>
                </a:solidFill>
                <a:effectLst/>
                <a:uLnTx/>
                <a:uFillTx/>
                <a:latin typeface="Segoe Sans Display"/>
                <a:cs typeface="Segoe Sans Display"/>
              </a:rPr>
              <a:t>Agent-to-Agent</a:t>
            </a:r>
            <a:endParaRPr lang="en-US" sz="1050" b="0" i="0" u="none" strike="noStrike" kern="1200" cap="none" spc="0" normalizeH="0" baseline="0" noProof="0">
              <a:ln>
                <a:noFill/>
              </a:ln>
              <a:solidFill>
                <a:srgbClr val="0078D4"/>
              </a:solidFill>
              <a:effectLst/>
              <a:uLnTx/>
              <a:uFillTx/>
              <a:latin typeface="Segoe Sans Display"/>
              <a:cs typeface="Segoe Sans Display"/>
            </a:endParaRPr>
          </a:p>
          <a:p>
            <a:pPr marL="91440" marR="0" lvl="0" indent="-9144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78D4"/>
                </a:solidFill>
                <a:effectLst/>
                <a:uLnTx/>
                <a:uFillTx/>
                <a:latin typeface="Segoe Sans Display"/>
                <a:cs typeface="Segoe Sans Display"/>
              </a:rPr>
              <a:t>Workflow</a:t>
            </a:r>
            <a:endParaRPr lang="en-US" sz="1050" b="0" i="0" u="none" strike="noStrike" kern="1200" cap="none" spc="0" normalizeH="0" baseline="0" noProof="0">
              <a:ln>
                <a:noFill/>
              </a:ln>
              <a:solidFill>
                <a:srgbClr val="0078D4"/>
              </a:solidFill>
              <a:effectLst/>
              <a:uLnTx/>
              <a:uFillTx/>
              <a:latin typeface="Segoe Sans Display"/>
              <a:cs typeface="Segoe Sans Display"/>
            </a:endParaRPr>
          </a:p>
        </p:txBody>
      </p:sp>
      <p:sp>
        <p:nvSpPr>
          <p:cNvPr id="8" name="TextBox 7">
            <a:extLst>
              <a:ext uri="{FF2B5EF4-FFF2-40B4-BE49-F238E27FC236}">
                <a16:creationId xmlns:a16="http://schemas.microsoft.com/office/drawing/2014/main" id="{75CCC37B-9557-B65A-7C34-FD8B883DA639}"/>
              </a:ext>
            </a:extLst>
          </p:cNvPr>
          <p:cNvSpPr txBox="1"/>
          <p:nvPr/>
        </p:nvSpPr>
        <p:spPr>
          <a:xfrm>
            <a:off x="2273158" y="4909952"/>
            <a:ext cx="2317639" cy="502061"/>
          </a:xfrm>
          <a:prstGeom prst="rect">
            <a:avLst/>
          </a:prstGeom>
          <a:noFill/>
        </p:spPr>
        <p:txBody>
          <a:bodyPr wrap="square" lIns="91440" tIns="45720" rIns="91440" bIns="45720" anchor="t">
            <a:spAutoFit/>
          </a:bodyPr>
          <a:lstStyle/>
          <a:p>
            <a:pPr marL="171450" indent="-171450">
              <a:lnSpc>
                <a:spcPts val="1060"/>
              </a:lnSpc>
              <a:buFont typeface="Arial,Sans-Serif" panose="020B0604020202020204" pitchFamily="34" charset="0"/>
              <a:buChar char="•"/>
              <a:defRPr/>
            </a:pPr>
            <a:r>
              <a:rPr lang="en-US" sz="800">
                <a:solidFill>
                  <a:srgbClr val="000000"/>
                </a:solidFill>
                <a:cs typeface="Segoe Sans Display"/>
              </a:rPr>
              <a:t>Shift Planning Agent</a:t>
            </a:r>
            <a:endParaRPr lang="en-US" sz="800">
              <a:solidFill>
                <a:srgbClr val="091F2C"/>
              </a:solidFill>
              <a:cs typeface="Segoe Sans Display"/>
            </a:endParaRPr>
          </a:p>
          <a:p>
            <a:pPr marL="171450" indent="-171450">
              <a:lnSpc>
                <a:spcPts val="1060"/>
              </a:lnSpc>
              <a:buFont typeface="Arial,Sans-Serif" panose="020B0604020202020204" pitchFamily="34" charset="0"/>
              <a:buChar char="•"/>
              <a:defRPr/>
            </a:pPr>
            <a:r>
              <a:rPr lang="en-US" sz="800">
                <a:solidFill>
                  <a:srgbClr val="000000"/>
                </a:solidFill>
                <a:cs typeface="Segoe Sans Display"/>
              </a:rPr>
              <a:t>Manufacturing Inspector Agent</a:t>
            </a:r>
            <a:endParaRPr lang="en-US" sz="800">
              <a:solidFill>
                <a:srgbClr val="091F2C"/>
              </a:solidFill>
              <a:cs typeface="Segoe Sans Display"/>
            </a:endParaRPr>
          </a:p>
          <a:p>
            <a:pPr marL="171450" indent="-171450">
              <a:lnSpc>
                <a:spcPts val="1060"/>
              </a:lnSpc>
              <a:buFont typeface="Arial,Sans-Serif" panose="020B0604020202020204" pitchFamily="34" charset="0"/>
              <a:buChar char="•"/>
              <a:defRPr/>
            </a:pPr>
            <a:r>
              <a:rPr lang="en-US" sz="800">
                <a:solidFill>
                  <a:srgbClr val="000000"/>
                </a:solidFill>
                <a:cs typeface="Segoe Sans Display"/>
              </a:rPr>
              <a:t>Maintenance Prediction Agent</a:t>
            </a:r>
            <a:endParaRPr lang="en-US" sz="800">
              <a:solidFill>
                <a:srgbClr val="091F2C"/>
              </a:solidFill>
              <a:cs typeface="Segoe Sans Display"/>
            </a:endParaRPr>
          </a:p>
        </p:txBody>
      </p:sp>
      <p:sp>
        <p:nvSpPr>
          <p:cNvPr id="3" name="Google Shape;115;p20">
            <a:extLst>
              <a:ext uri="{FF2B5EF4-FFF2-40B4-BE49-F238E27FC236}">
                <a16:creationId xmlns:a16="http://schemas.microsoft.com/office/drawing/2014/main" id="{9D53CC42-B7B1-C6B5-E403-CCC2CF61651E}"/>
              </a:ext>
            </a:extLst>
          </p:cNvPr>
          <p:cNvSpPr txBox="1"/>
          <p:nvPr/>
        </p:nvSpPr>
        <p:spPr>
          <a:xfrm>
            <a:off x="695995" y="472952"/>
            <a:ext cx="2376571" cy="159085"/>
          </a:xfrm>
          <a:prstGeom prst="rect">
            <a:avLst/>
          </a:prstGeom>
          <a:noFill/>
          <a:ln>
            <a:noFill/>
          </a:ln>
        </p:spPr>
        <p:txBody>
          <a:bodyPr spcFirstLastPara="1" wrap="square" lIns="0" tIns="0" rIns="0" bIns="0" anchor="ctr" anchorCtr="0">
            <a:noAutofit/>
          </a:bodyPr>
          <a:lstStyle/>
          <a:p>
            <a:pPr fontAlgn="base">
              <a:defRPr/>
            </a:pPr>
            <a:r>
              <a:rPr lang="en-GB" sz="1200">
                <a:solidFill>
                  <a:srgbClr val="0078D4"/>
                </a:solidFill>
                <a:latin typeface="Segoe Sans Display"/>
                <a:ea typeface="DM Sans 14pt"/>
                <a:cs typeface="Segoe Sans Display"/>
                <a:sym typeface="DM Sans"/>
              </a:rPr>
              <a:t>MANUFACTURING INDUSTRY</a:t>
            </a:r>
            <a:endParaRPr kumimoji="0" lang="en-GB" sz="1200" b="0" i="0" u="none" strike="noStrike" kern="1200" cap="none" spc="0" normalizeH="0" baseline="0" noProof="0">
              <a:ln>
                <a:noFill/>
              </a:ln>
              <a:solidFill>
                <a:srgbClr val="0078D4"/>
              </a:solidFill>
              <a:effectLst/>
              <a:uLnTx/>
              <a:uFillTx/>
              <a:latin typeface="Segoe Sans Display"/>
              <a:ea typeface="DM Sans 14pt"/>
              <a:cs typeface="Segoe Sans Display"/>
              <a:sym typeface="DM Sans"/>
            </a:endParaRPr>
          </a:p>
        </p:txBody>
      </p:sp>
      <p:sp>
        <p:nvSpPr>
          <p:cNvPr id="6" name="Google Shape;163;p22">
            <a:extLst>
              <a:ext uri="{FF2B5EF4-FFF2-40B4-BE49-F238E27FC236}">
                <a16:creationId xmlns:a16="http://schemas.microsoft.com/office/drawing/2014/main" id="{9329ECE3-5A69-9C03-F0AA-9C5950EAC7B5}"/>
              </a:ext>
            </a:extLst>
          </p:cNvPr>
          <p:cNvSpPr/>
          <p:nvPr/>
        </p:nvSpPr>
        <p:spPr>
          <a:xfrm>
            <a:off x="695995" y="710974"/>
            <a:ext cx="5356785" cy="369332"/>
          </a:xfrm>
          <a:prstGeom prst="rect">
            <a:avLst/>
          </a:prstGeom>
          <a:noFill/>
          <a:ln>
            <a:noFill/>
          </a:ln>
        </p:spPr>
        <p:txBody>
          <a:bodyPr spcFirstLastPara="1" wrap="square" lIns="0" tIns="0" rIns="0" bIns="0" anchor="t" anchorCtr="0">
            <a:spAutoFit/>
          </a:bodyPr>
          <a:lstStyle/>
          <a:p>
            <a:pPr defTabSz="1218712">
              <a:buClr>
                <a:srgbClr val="000000"/>
              </a:buClr>
              <a:defRPr/>
            </a:pPr>
            <a:r>
              <a:rPr lang="en-US" sz="2400" b="1" kern="0">
                <a:solidFill>
                  <a:srgbClr val="000000"/>
                </a:solidFill>
                <a:latin typeface="Segoe Sans Display Semibold"/>
                <a:ea typeface="DM Sans 14pt ExtraLight"/>
                <a:cs typeface="Segoe Sans Display Semibold"/>
                <a:sym typeface="DM Sans ExtraLight"/>
              </a:rPr>
              <a:t>Maintenance Prediction </a:t>
            </a:r>
            <a:r>
              <a:rPr kumimoji="0" lang="en-US" sz="2400" b="1" i="0" u="none" strike="noStrike" kern="0" cap="none" spc="0" normalizeH="0" baseline="0" noProof="0">
                <a:ln>
                  <a:noFill/>
                </a:ln>
                <a:solidFill>
                  <a:srgbClr val="000000"/>
                </a:solidFill>
                <a:effectLst/>
                <a:uLnTx/>
                <a:uFillTx/>
                <a:latin typeface="Segoe Sans Display Semibold"/>
                <a:ea typeface="DM Sans 14pt ExtraLight"/>
                <a:cs typeface="Segoe Sans Display Semibold"/>
                <a:sym typeface="DM Sans ExtraLight"/>
              </a:rPr>
              <a:t>Agent</a:t>
            </a:r>
            <a:endParaRPr kumimoji="0" lang="en-GB" sz="2400" b="1" i="0" u="none" strike="noStrike" kern="0" cap="none" spc="0" normalizeH="0" baseline="0" noProof="0">
              <a:ln>
                <a:noFill/>
              </a:ln>
              <a:solidFill>
                <a:srgbClr val="000000"/>
              </a:solidFill>
              <a:effectLst/>
              <a:uLnTx/>
              <a:uFillTx/>
              <a:latin typeface="Segoe Sans Display Semibold"/>
              <a:ea typeface="DM Sans 14pt ExtraLight"/>
              <a:cs typeface="Segoe Sans Display Semibold"/>
              <a:sym typeface="DM Sans ExtraLight"/>
            </a:endParaRPr>
          </a:p>
        </p:txBody>
      </p:sp>
      <p:sp>
        <p:nvSpPr>
          <p:cNvPr id="9" name="TextBox 8">
            <a:extLst>
              <a:ext uri="{FF2B5EF4-FFF2-40B4-BE49-F238E27FC236}">
                <a16:creationId xmlns:a16="http://schemas.microsoft.com/office/drawing/2014/main" id="{CCF4E7E2-66D9-EF0C-C596-5F7198AA35C1}"/>
              </a:ext>
            </a:extLst>
          </p:cNvPr>
          <p:cNvSpPr txBox="1"/>
          <p:nvPr/>
        </p:nvSpPr>
        <p:spPr>
          <a:xfrm>
            <a:off x="695994" y="1098881"/>
            <a:ext cx="10960603" cy="307777"/>
          </a:xfrm>
          <a:prstGeom prst="rect">
            <a:avLst/>
          </a:prstGeom>
          <a:noFill/>
        </p:spPr>
        <p:txBody>
          <a:bodyPr wrap="square" lIns="0" tIns="45720" rIns="91440" bIns="45720" rtlCol="0" anchor="t">
            <a:spAutoFit/>
          </a:bodyPr>
          <a:lstStyle/>
          <a:p>
            <a:pPr>
              <a:tabLst>
                <a:tab pos="3992563" algn="l"/>
              </a:tabLst>
              <a:defRPr/>
            </a:pPr>
            <a:r>
              <a:rPr lang="en-US" sz="1400" b="1">
                <a:solidFill>
                  <a:prstClr val="black"/>
                </a:solidFill>
                <a:latin typeface="Aptos"/>
                <a:cs typeface="Segoe Sans Display Semibold"/>
              </a:rPr>
              <a:t>Predicts equipment failures to enable proactive maintenance and reduce downtime</a:t>
            </a:r>
            <a:endParaRPr lang="en-US"/>
          </a:p>
        </p:txBody>
      </p:sp>
      <p:sp>
        <p:nvSpPr>
          <p:cNvPr id="35" name="Rounded Rectangle 19">
            <a:extLst>
              <a:ext uri="{FF2B5EF4-FFF2-40B4-BE49-F238E27FC236}">
                <a16:creationId xmlns:a16="http://schemas.microsoft.com/office/drawing/2014/main" id="{AF4BCBE6-D68B-BC23-2700-540F5BDAA9CC}"/>
              </a:ext>
            </a:extLst>
          </p:cNvPr>
          <p:cNvSpPr/>
          <p:nvPr/>
        </p:nvSpPr>
        <p:spPr>
          <a:xfrm>
            <a:off x="762359" y="5531242"/>
            <a:ext cx="3895534" cy="1200483"/>
          </a:xfrm>
          <a:prstGeom prst="roundRect">
            <a:avLst>
              <a:gd name="adj" fmla="val 8528"/>
            </a:avLst>
          </a:prstGeom>
          <a:solidFill>
            <a:srgbClr val="D9D9D9">
              <a:alpha val="20000"/>
            </a:srgbClr>
          </a:solidFill>
          <a:ln w="9525" cap="flat" cmpd="sng">
            <a:noFill/>
            <a:prstDash val="solid"/>
            <a:round/>
            <a:headEnd type="none" w="sm" len="sm"/>
            <a:tailEnd type="none" w="sm" len="sm"/>
          </a:ln>
        </p:spPr>
        <p:txBody>
          <a:bodyPr spcFirstLastPara="1" wrap="square" lIns="91440" tIns="91440" rIns="91440" bIns="335092" anchor="t" anchorCtr="0">
            <a:noAutofit/>
          </a:bodyPr>
          <a:lstStyle/>
          <a:p>
            <a:pPr marL="0" marR="0" lvl="0" indent="0" algn="l" defTabSz="914400" rtl="0" eaLnBrk="1" fontAlgn="base" latinLnBrk="0" hangingPunct="1">
              <a:lnSpc>
                <a:spcPct val="100000"/>
              </a:lnSpc>
              <a:spcBef>
                <a:spcPct val="0"/>
              </a:spcBef>
              <a:spcAft>
                <a:spcPct val="0"/>
              </a:spcAft>
              <a:buClr>
                <a:srgbClr val="000000"/>
              </a:buClr>
              <a:buSzPts val="500"/>
              <a:buFontTx/>
              <a:buNone/>
              <a:tabLst/>
              <a:defRPr/>
            </a:pPr>
            <a:r>
              <a:rPr kumimoji="0" lang="en-GB" sz="700" b="1" i="0" u="none" strike="noStrike" kern="1200" cap="none" spc="0" normalizeH="0" baseline="0" noProof="0">
                <a:ln>
                  <a:noFill/>
                </a:ln>
                <a:solidFill>
                  <a:srgbClr val="D8D9DC">
                    <a:lumMod val="25000"/>
                  </a:srgbClr>
                </a:solidFill>
                <a:effectLst/>
                <a:uLnTx/>
                <a:uFillTx/>
                <a:latin typeface="Segoe Sans Display Semibold" pitchFamily="2" charset="0"/>
                <a:ea typeface="DM Sans 14pt Light"/>
                <a:cs typeface="Segoe Sans Display Semibold" pitchFamily="2" charset="0"/>
                <a:sym typeface="DM Sans Light"/>
              </a:rPr>
              <a:t>Reference Architecture Assumptions</a:t>
            </a:r>
          </a:p>
          <a:p>
            <a:pPr marL="171450" marR="0" lvl="0" indent="-171450" algn="l" defTabSz="914400" rtl="0" eaLnBrk="1" fontAlgn="base" latinLnBrk="0" hangingPunct="1">
              <a:lnSpc>
                <a:spcPts val="1040"/>
              </a:lnSpc>
              <a:spcBef>
                <a:spcPct val="0"/>
              </a:spcBef>
              <a:spcAft>
                <a:spcPct val="0"/>
              </a:spcAft>
              <a:buClr>
                <a:srgbClr val="000000"/>
              </a:buClr>
              <a:buSzPts val="500"/>
              <a:buFont typeface="Arial" panose="020B0604020202020204" pitchFamily="34" charset="0"/>
              <a:buChar char="•"/>
              <a:tabLst/>
              <a:defRPr/>
            </a:pPr>
            <a:r>
              <a:rPr lang="en-US" sz="600">
                <a:solidFill>
                  <a:srgbClr val="000000"/>
                </a:solidFill>
                <a:latin typeface="Segoe Sans Display"/>
                <a:cs typeface="Segoe Sans Display"/>
                <a:sym typeface="DM Sans Light"/>
              </a:rPr>
              <a:t>Agent will be hosted on Teams channel with Microsoft authentication</a:t>
            </a:r>
          </a:p>
          <a:p>
            <a:pPr marL="171450" marR="0" lvl="0" indent="-171450" algn="l" defTabSz="914400" rtl="0" eaLnBrk="1" fontAlgn="base" latinLnBrk="0" hangingPunct="1">
              <a:lnSpc>
                <a:spcPts val="1040"/>
              </a:lnSpc>
              <a:spcBef>
                <a:spcPct val="0"/>
              </a:spcBef>
              <a:spcAft>
                <a:spcPct val="0"/>
              </a:spcAft>
              <a:buClr>
                <a:srgbClr val="000000"/>
              </a:buClr>
              <a:buSzPts val="500"/>
              <a:buFont typeface="Arial" panose="020B0604020202020204" pitchFamily="34" charset="0"/>
              <a:buChar char="•"/>
              <a:tabLst/>
              <a:defRPr/>
            </a:pPr>
            <a:r>
              <a:rPr lang="en-US" sz="600">
                <a:solidFill>
                  <a:srgbClr val="000000"/>
                </a:solidFill>
                <a:latin typeface="Segoe Sans Display"/>
                <a:cs typeface="Segoe Sans Display"/>
                <a:sym typeface="DM Sans Light"/>
              </a:rPr>
              <a:t>Compliance Officer, Supervisor, Manager will have  M365 license to access the agent, </a:t>
            </a:r>
          </a:p>
          <a:p>
            <a:pPr marL="171450" marR="0" lvl="0" indent="-171450" algn="l" defTabSz="914400" rtl="0" eaLnBrk="1" fontAlgn="base" latinLnBrk="0" hangingPunct="1">
              <a:lnSpc>
                <a:spcPts val="1040"/>
              </a:lnSpc>
              <a:spcBef>
                <a:spcPct val="0"/>
              </a:spcBef>
              <a:spcAft>
                <a:spcPct val="0"/>
              </a:spcAft>
              <a:buClr>
                <a:srgbClr val="000000"/>
              </a:buClr>
              <a:buSzPts val="500"/>
              <a:buFont typeface="Arial" panose="020B0604020202020204" pitchFamily="34" charset="0"/>
              <a:buChar char="•"/>
              <a:tabLst/>
              <a:defRPr/>
            </a:pPr>
            <a:r>
              <a:rPr lang="en-US" sz="600">
                <a:solidFill>
                  <a:srgbClr val="000000"/>
                </a:solidFill>
                <a:latin typeface="Segoe Sans Display"/>
                <a:cs typeface="Segoe Sans Display"/>
                <a:sym typeface="DM Sans Light"/>
              </a:rPr>
              <a:t>ERP, SAP and MES systems would expose APIs or have connectors to  fetch historical logs, asset tags </a:t>
            </a:r>
          </a:p>
          <a:p>
            <a:pPr marL="171450" marR="0" lvl="0" indent="-171450" algn="l" defTabSz="914400" rtl="0" eaLnBrk="1" fontAlgn="base" latinLnBrk="0" hangingPunct="1">
              <a:lnSpc>
                <a:spcPts val="1040"/>
              </a:lnSpc>
              <a:spcBef>
                <a:spcPct val="0"/>
              </a:spcBef>
              <a:spcAft>
                <a:spcPct val="0"/>
              </a:spcAft>
              <a:buClr>
                <a:srgbClr val="000000"/>
              </a:buClr>
              <a:buSzPts val="500"/>
              <a:buFont typeface="Arial" panose="020B0604020202020204" pitchFamily="34" charset="0"/>
              <a:buChar char="•"/>
              <a:tabLst/>
              <a:defRPr/>
            </a:pPr>
            <a:r>
              <a:rPr lang="en-US" sz="600">
                <a:solidFill>
                  <a:srgbClr val="000000"/>
                </a:solidFill>
                <a:latin typeface="Segoe Sans Display"/>
                <a:cs typeface="Segoe Sans Display"/>
                <a:sym typeface="DM Sans Light"/>
              </a:rPr>
              <a:t>IOT data will be processed via ML model and a summarized report will be pushed as knowledge</a:t>
            </a:r>
          </a:p>
          <a:p>
            <a:pPr marL="171450" marR="0" lvl="0" indent="-171450" algn="l" defTabSz="914400" rtl="0" eaLnBrk="1" fontAlgn="base" latinLnBrk="0" hangingPunct="1">
              <a:lnSpc>
                <a:spcPts val="1040"/>
              </a:lnSpc>
              <a:spcBef>
                <a:spcPct val="0"/>
              </a:spcBef>
              <a:spcAft>
                <a:spcPct val="0"/>
              </a:spcAft>
              <a:buClr>
                <a:srgbClr val="000000"/>
              </a:buClr>
              <a:buSzPts val="500"/>
              <a:buFont typeface="Arial" panose="020B0604020202020204" pitchFamily="34" charset="0"/>
              <a:buChar char="•"/>
              <a:tabLst/>
              <a:defRPr/>
            </a:pPr>
            <a:r>
              <a:rPr lang="en-US" sz="600">
                <a:solidFill>
                  <a:srgbClr val="000000"/>
                </a:solidFill>
                <a:latin typeface="Segoe Sans Display"/>
                <a:cs typeface="Segoe Sans Display"/>
                <a:sym typeface="DM Sans Light"/>
              </a:rPr>
              <a:t>PDF, PPTX and DOCX are the supported knowledge in SharePoint. Dataverse knowledge can be max two with max 15 tables each.</a:t>
            </a:r>
          </a:p>
          <a:p>
            <a:pPr marL="171450" marR="0" lvl="0" indent="-171450" algn="l" defTabSz="914400" rtl="0" eaLnBrk="1" fontAlgn="base" latinLnBrk="0" hangingPunct="1">
              <a:lnSpc>
                <a:spcPts val="1040"/>
              </a:lnSpc>
              <a:spcBef>
                <a:spcPct val="0"/>
              </a:spcBef>
              <a:spcAft>
                <a:spcPct val="0"/>
              </a:spcAft>
              <a:buClr>
                <a:srgbClr val="000000"/>
              </a:buClr>
              <a:buSzPts val="500"/>
              <a:buFont typeface="Arial" panose="020B0604020202020204" pitchFamily="34" charset="0"/>
              <a:buChar char="•"/>
              <a:tabLst/>
              <a:defRPr/>
            </a:pPr>
            <a:r>
              <a:rPr lang="en-US" sz="600">
                <a:solidFill>
                  <a:srgbClr val="000000"/>
                </a:solidFill>
                <a:latin typeface="Segoe Sans Display"/>
                <a:cs typeface="Segoe Sans Display"/>
                <a:sym typeface="DM Sans Light"/>
              </a:rPr>
              <a:t>Other dependent agents should be ready and discoverable to be associated with this agent</a:t>
            </a:r>
          </a:p>
        </p:txBody>
      </p:sp>
      <p:sp>
        <p:nvSpPr>
          <p:cNvPr id="2" name="Rectangle 1">
            <a:extLst>
              <a:ext uri="{FF2B5EF4-FFF2-40B4-BE49-F238E27FC236}">
                <a16:creationId xmlns:a16="http://schemas.microsoft.com/office/drawing/2014/main" id="{DB85A708-5EF2-3D23-DCC0-029A95923092}"/>
              </a:ext>
            </a:extLst>
          </p:cNvPr>
          <p:cNvSpPr/>
          <p:nvPr/>
        </p:nvSpPr>
        <p:spPr bwMode="auto">
          <a:xfrm>
            <a:off x="5810118" y="1972825"/>
            <a:ext cx="5042581" cy="887680"/>
          </a:xfrm>
          <a:prstGeom prst="rect">
            <a:avLst/>
          </a:prstGeom>
          <a:solidFill>
            <a:srgbClr val="B9DCD2"/>
          </a:solidFill>
          <a:ln w="9525" cap="flat" cmpd="sng" algn="ctr">
            <a:solidFill>
              <a:schemeClr val="tx1">
                <a:lumMod val="25000"/>
                <a:lumOff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4" name="Rectangle 3">
            <a:extLst>
              <a:ext uri="{FF2B5EF4-FFF2-40B4-BE49-F238E27FC236}">
                <a16:creationId xmlns:a16="http://schemas.microsoft.com/office/drawing/2014/main" id="{E8EB82B4-0DC1-5B4A-0D76-32E0E9D42FEB}"/>
              </a:ext>
            </a:extLst>
          </p:cNvPr>
          <p:cNvSpPr/>
          <p:nvPr/>
        </p:nvSpPr>
        <p:spPr bwMode="auto">
          <a:xfrm>
            <a:off x="5810118" y="4306661"/>
            <a:ext cx="5042581" cy="732172"/>
          </a:xfrm>
          <a:prstGeom prst="rect">
            <a:avLst/>
          </a:prstGeom>
          <a:solidFill>
            <a:schemeClr val="tx1">
              <a:lumMod val="10000"/>
              <a:lumOff val="90000"/>
            </a:schemeClr>
          </a:solidFill>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5" name="Rectangle: Rounded Corners 4">
            <a:extLst>
              <a:ext uri="{FF2B5EF4-FFF2-40B4-BE49-F238E27FC236}">
                <a16:creationId xmlns:a16="http://schemas.microsoft.com/office/drawing/2014/main" id="{6713422F-0934-E6C2-8962-FD66A096218D}"/>
              </a:ext>
            </a:extLst>
          </p:cNvPr>
          <p:cNvSpPr/>
          <p:nvPr/>
        </p:nvSpPr>
        <p:spPr bwMode="auto">
          <a:xfrm>
            <a:off x="6216342" y="2947724"/>
            <a:ext cx="1612232" cy="659331"/>
          </a:xfrm>
          <a:prstGeom prst="roundRect">
            <a:avLst/>
          </a:prstGeom>
          <a:noFill/>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pic>
        <p:nvPicPr>
          <p:cNvPr id="11" name="Graphic 10">
            <a:extLst>
              <a:ext uri="{FF2B5EF4-FFF2-40B4-BE49-F238E27FC236}">
                <a16:creationId xmlns:a16="http://schemas.microsoft.com/office/drawing/2014/main" id="{54C9DFE6-1D93-1206-22F8-B58DDB52CF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00596" y="3062024"/>
            <a:ext cx="303542" cy="303542"/>
          </a:xfrm>
          <a:prstGeom prst="rect">
            <a:avLst/>
          </a:prstGeom>
        </p:spPr>
      </p:pic>
      <p:sp>
        <p:nvSpPr>
          <p:cNvPr id="13" name="TextBox 12">
            <a:extLst>
              <a:ext uri="{FF2B5EF4-FFF2-40B4-BE49-F238E27FC236}">
                <a16:creationId xmlns:a16="http://schemas.microsoft.com/office/drawing/2014/main" id="{116CDE00-1474-3D6A-2018-6F48098DF19E}"/>
              </a:ext>
            </a:extLst>
          </p:cNvPr>
          <p:cNvSpPr txBox="1"/>
          <p:nvPr/>
        </p:nvSpPr>
        <p:spPr>
          <a:xfrm>
            <a:off x="9688963" y="1999499"/>
            <a:ext cx="799875" cy="153888"/>
          </a:xfrm>
          <a:prstGeom prst="rect">
            <a:avLst/>
          </a:prstGeom>
          <a:noFill/>
        </p:spPr>
        <p:txBody>
          <a:bodyPr wrap="square" lIns="0" tIns="0" rIns="0" bIns="0" rtlCol="0">
            <a:spAutoFit/>
          </a:bodyPr>
          <a:lstStyle/>
          <a:p>
            <a:pPr algn="l"/>
            <a:r>
              <a:rPr lang="en-US" sz="1000" b="1"/>
              <a:t>Orchestrator</a:t>
            </a:r>
          </a:p>
        </p:txBody>
      </p:sp>
      <p:sp>
        <p:nvSpPr>
          <p:cNvPr id="21" name="TextBox 20">
            <a:extLst>
              <a:ext uri="{FF2B5EF4-FFF2-40B4-BE49-F238E27FC236}">
                <a16:creationId xmlns:a16="http://schemas.microsoft.com/office/drawing/2014/main" id="{186BF358-BA1B-6780-4DB6-93157DA32DD6}"/>
              </a:ext>
            </a:extLst>
          </p:cNvPr>
          <p:cNvSpPr txBox="1"/>
          <p:nvPr/>
        </p:nvSpPr>
        <p:spPr>
          <a:xfrm>
            <a:off x="9422768" y="4756104"/>
            <a:ext cx="1332265" cy="246221"/>
          </a:xfrm>
          <a:prstGeom prst="rect">
            <a:avLst/>
          </a:prstGeom>
          <a:noFill/>
        </p:spPr>
        <p:txBody>
          <a:bodyPr wrap="square" lIns="0" tIns="0" rIns="0" bIns="0" rtlCol="0">
            <a:spAutoFit/>
          </a:bodyPr>
          <a:lstStyle/>
          <a:p>
            <a:pPr algn="ctr"/>
            <a:r>
              <a:rPr lang="en-US" sz="800" b="1"/>
              <a:t>Agent Ops (logging, audit, observability)</a:t>
            </a:r>
          </a:p>
        </p:txBody>
      </p:sp>
      <p:pic>
        <p:nvPicPr>
          <p:cNvPr id="23" name="Graphic 22">
            <a:extLst>
              <a:ext uri="{FF2B5EF4-FFF2-40B4-BE49-F238E27FC236}">
                <a16:creationId xmlns:a16="http://schemas.microsoft.com/office/drawing/2014/main" id="{D27AEB91-0E65-42CC-3826-7D27B4BD89C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93466" y="4559007"/>
            <a:ext cx="252900" cy="227480"/>
          </a:xfrm>
          <a:prstGeom prst="rect">
            <a:avLst/>
          </a:prstGeom>
        </p:spPr>
      </p:pic>
      <p:cxnSp>
        <p:nvCxnSpPr>
          <p:cNvPr id="24" name="Straight Arrow Connector 23">
            <a:extLst>
              <a:ext uri="{FF2B5EF4-FFF2-40B4-BE49-F238E27FC236}">
                <a16:creationId xmlns:a16="http://schemas.microsoft.com/office/drawing/2014/main" id="{B84A3000-719F-6074-482D-E832934FF15B}"/>
              </a:ext>
            </a:extLst>
          </p:cNvPr>
          <p:cNvCxnSpPr>
            <a:cxnSpLocks/>
            <a:endCxn id="23" idx="3"/>
          </p:cNvCxnSpPr>
          <p:nvPr/>
        </p:nvCxnSpPr>
        <p:spPr>
          <a:xfrm flipH="1">
            <a:off x="6146366" y="4672747"/>
            <a:ext cx="1182799" cy="0"/>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3A53E20-44CA-61F8-F639-349A202C10ED}"/>
              </a:ext>
            </a:extLst>
          </p:cNvPr>
          <p:cNvSpPr txBox="1"/>
          <p:nvPr/>
        </p:nvSpPr>
        <p:spPr>
          <a:xfrm>
            <a:off x="6264900" y="3423001"/>
            <a:ext cx="574934" cy="76944"/>
          </a:xfrm>
          <a:prstGeom prst="rect">
            <a:avLst/>
          </a:prstGeom>
          <a:noFill/>
        </p:spPr>
        <p:txBody>
          <a:bodyPr wrap="square" lIns="0" tIns="0" rIns="0" bIns="0" rtlCol="0">
            <a:spAutoFit/>
          </a:bodyPr>
          <a:lstStyle/>
          <a:p>
            <a:pPr algn="ctr"/>
            <a:r>
              <a:rPr lang="en-US" sz="500"/>
              <a:t>Structured Records</a:t>
            </a:r>
          </a:p>
        </p:txBody>
      </p:sp>
      <p:sp>
        <p:nvSpPr>
          <p:cNvPr id="33" name="Rectangle 32">
            <a:extLst>
              <a:ext uri="{FF2B5EF4-FFF2-40B4-BE49-F238E27FC236}">
                <a16:creationId xmlns:a16="http://schemas.microsoft.com/office/drawing/2014/main" id="{5723B68A-2BE3-3C02-2EF7-79B7A45196A2}"/>
              </a:ext>
            </a:extLst>
          </p:cNvPr>
          <p:cNvSpPr/>
          <p:nvPr/>
        </p:nvSpPr>
        <p:spPr bwMode="auto">
          <a:xfrm>
            <a:off x="5810118" y="2845656"/>
            <a:ext cx="5042581" cy="1461005"/>
          </a:xfrm>
          <a:prstGeom prst="rect">
            <a:avLst/>
          </a:prstGeom>
          <a:solidFill>
            <a:srgbClr val="E1D3C7"/>
          </a:solidFill>
          <a:ln w="9525" cap="flat" cmpd="sng" algn="ctr">
            <a:solidFill>
              <a:schemeClr val="bg2">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34" name="Rectangle: Rounded Corners 33">
            <a:extLst>
              <a:ext uri="{FF2B5EF4-FFF2-40B4-BE49-F238E27FC236}">
                <a16:creationId xmlns:a16="http://schemas.microsoft.com/office/drawing/2014/main" id="{21925A2D-C9F3-21D8-E760-EDEC2C1E42DE}"/>
              </a:ext>
            </a:extLst>
          </p:cNvPr>
          <p:cNvSpPr/>
          <p:nvPr/>
        </p:nvSpPr>
        <p:spPr bwMode="auto">
          <a:xfrm>
            <a:off x="5873677" y="3052838"/>
            <a:ext cx="1612232" cy="732172"/>
          </a:xfrm>
          <a:prstGeom prst="roundRect">
            <a:avLst/>
          </a:prstGeom>
          <a:noFill/>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40" name="Rectangle: Rounded Corners 39">
            <a:extLst>
              <a:ext uri="{FF2B5EF4-FFF2-40B4-BE49-F238E27FC236}">
                <a16:creationId xmlns:a16="http://schemas.microsoft.com/office/drawing/2014/main" id="{67899FC3-F849-4078-F0B2-5F18B2FCFF1B}"/>
              </a:ext>
            </a:extLst>
          </p:cNvPr>
          <p:cNvSpPr/>
          <p:nvPr/>
        </p:nvSpPr>
        <p:spPr bwMode="auto">
          <a:xfrm>
            <a:off x="9561481" y="3168673"/>
            <a:ext cx="884993" cy="427661"/>
          </a:xfrm>
          <a:prstGeom prst="roundRect">
            <a:avLst/>
          </a:prstGeom>
          <a:noFill/>
          <a:ln w="9525" cap="flat" cmpd="sng" algn="ctr">
            <a:solidFill>
              <a:schemeClr val="bg2">
                <a:lumMod val="2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42" name="TextBox 41">
            <a:extLst>
              <a:ext uri="{FF2B5EF4-FFF2-40B4-BE49-F238E27FC236}">
                <a16:creationId xmlns:a16="http://schemas.microsoft.com/office/drawing/2014/main" id="{A4DC4F1D-4A36-F121-C519-9531964223B8}"/>
              </a:ext>
            </a:extLst>
          </p:cNvPr>
          <p:cNvSpPr txBox="1"/>
          <p:nvPr/>
        </p:nvSpPr>
        <p:spPr>
          <a:xfrm>
            <a:off x="6513359" y="3059775"/>
            <a:ext cx="332869" cy="123111"/>
          </a:xfrm>
          <a:prstGeom prst="rect">
            <a:avLst/>
          </a:prstGeom>
          <a:noFill/>
        </p:spPr>
        <p:txBody>
          <a:bodyPr wrap="square" lIns="0" tIns="0" rIns="0" bIns="0" rtlCol="0">
            <a:spAutoFit/>
          </a:bodyPr>
          <a:lstStyle/>
          <a:p>
            <a:pPr algn="ctr"/>
            <a:r>
              <a:rPr lang="en-US" sz="800" b="1"/>
              <a:t>Tools</a:t>
            </a:r>
          </a:p>
        </p:txBody>
      </p:sp>
      <p:sp>
        <p:nvSpPr>
          <p:cNvPr id="43" name="TextBox 42">
            <a:extLst>
              <a:ext uri="{FF2B5EF4-FFF2-40B4-BE49-F238E27FC236}">
                <a16:creationId xmlns:a16="http://schemas.microsoft.com/office/drawing/2014/main" id="{61E5B4C4-E1FE-9DF5-375E-C66913BC74BA}"/>
              </a:ext>
            </a:extLst>
          </p:cNvPr>
          <p:cNvSpPr txBox="1"/>
          <p:nvPr/>
        </p:nvSpPr>
        <p:spPr>
          <a:xfrm>
            <a:off x="9700159" y="3177645"/>
            <a:ext cx="607636" cy="123111"/>
          </a:xfrm>
          <a:prstGeom prst="rect">
            <a:avLst/>
          </a:prstGeom>
          <a:noFill/>
        </p:spPr>
        <p:txBody>
          <a:bodyPr wrap="square" lIns="0" tIns="0" rIns="0" bIns="0" rtlCol="0">
            <a:spAutoFit/>
          </a:bodyPr>
          <a:lstStyle/>
          <a:p>
            <a:pPr algn="ctr"/>
            <a:r>
              <a:rPr lang="en-US" sz="800" b="1"/>
              <a:t>Channels</a:t>
            </a:r>
          </a:p>
        </p:txBody>
      </p:sp>
      <p:pic>
        <p:nvPicPr>
          <p:cNvPr id="44" name="Graphic 43">
            <a:extLst>
              <a:ext uri="{FF2B5EF4-FFF2-40B4-BE49-F238E27FC236}">
                <a16:creationId xmlns:a16="http://schemas.microsoft.com/office/drawing/2014/main" id="{96E97050-7293-246C-C35B-F4DEFBBC35F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66053" y="3542960"/>
            <a:ext cx="227480" cy="227480"/>
          </a:xfrm>
          <a:prstGeom prst="rect">
            <a:avLst/>
          </a:prstGeom>
        </p:spPr>
      </p:pic>
      <p:sp>
        <p:nvSpPr>
          <p:cNvPr id="45" name="TextBox 44">
            <a:extLst>
              <a:ext uri="{FF2B5EF4-FFF2-40B4-BE49-F238E27FC236}">
                <a16:creationId xmlns:a16="http://schemas.microsoft.com/office/drawing/2014/main" id="{5329F770-4663-8A75-EA7A-2BDC86B84896}"/>
              </a:ext>
            </a:extLst>
          </p:cNvPr>
          <p:cNvSpPr txBox="1"/>
          <p:nvPr/>
        </p:nvSpPr>
        <p:spPr>
          <a:xfrm>
            <a:off x="6839834" y="1995336"/>
            <a:ext cx="2305149" cy="92333"/>
          </a:xfrm>
          <a:prstGeom prst="rect">
            <a:avLst/>
          </a:prstGeom>
          <a:noFill/>
        </p:spPr>
        <p:txBody>
          <a:bodyPr wrap="square" lIns="0" tIns="0" rIns="0" bIns="0" rtlCol="0">
            <a:spAutoFit/>
          </a:bodyPr>
          <a:lstStyle/>
          <a:p>
            <a:pPr algn="l"/>
            <a:r>
              <a:rPr lang="en-US" sz="600"/>
              <a:t>Base Pre-trained OpenAI Models / custom Open AI models (preview)</a:t>
            </a:r>
          </a:p>
        </p:txBody>
      </p:sp>
      <p:pic>
        <p:nvPicPr>
          <p:cNvPr id="46" name="Graphic 45">
            <a:extLst>
              <a:ext uri="{FF2B5EF4-FFF2-40B4-BE49-F238E27FC236}">
                <a16:creationId xmlns:a16="http://schemas.microsoft.com/office/drawing/2014/main" id="{F456298F-C4FC-180D-7716-453AB93DE20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30529" y="2114822"/>
            <a:ext cx="601758" cy="601758"/>
          </a:xfrm>
          <a:prstGeom prst="rect">
            <a:avLst/>
          </a:prstGeom>
        </p:spPr>
      </p:pic>
      <p:sp>
        <p:nvSpPr>
          <p:cNvPr id="47" name="TextBox 46">
            <a:extLst>
              <a:ext uri="{FF2B5EF4-FFF2-40B4-BE49-F238E27FC236}">
                <a16:creationId xmlns:a16="http://schemas.microsoft.com/office/drawing/2014/main" id="{FD419B83-1268-E294-083F-9DCED2A53EB0}"/>
              </a:ext>
            </a:extLst>
          </p:cNvPr>
          <p:cNvSpPr txBox="1"/>
          <p:nvPr/>
        </p:nvSpPr>
        <p:spPr>
          <a:xfrm>
            <a:off x="6325909" y="4532966"/>
            <a:ext cx="815335" cy="76944"/>
          </a:xfrm>
          <a:prstGeom prst="rect">
            <a:avLst/>
          </a:prstGeom>
          <a:noFill/>
        </p:spPr>
        <p:txBody>
          <a:bodyPr wrap="square" lIns="0" tIns="0" rIns="0" bIns="0" rtlCol="0">
            <a:spAutoFit/>
          </a:bodyPr>
          <a:lstStyle/>
          <a:p>
            <a:pPr algn="ctr"/>
            <a:r>
              <a:rPr lang="en-US" sz="500"/>
              <a:t>8a. Agent logs are displayed</a:t>
            </a:r>
          </a:p>
        </p:txBody>
      </p:sp>
      <p:sp>
        <p:nvSpPr>
          <p:cNvPr id="48" name="Rectangle 47">
            <a:extLst>
              <a:ext uri="{FF2B5EF4-FFF2-40B4-BE49-F238E27FC236}">
                <a16:creationId xmlns:a16="http://schemas.microsoft.com/office/drawing/2014/main" id="{E2B7FE4E-B365-4200-27FC-3ABA12214BD7}"/>
              </a:ext>
            </a:extLst>
          </p:cNvPr>
          <p:cNvSpPr/>
          <p:nvPr/>
        </p:nvSpPr>
        <p:spPr bwMode="auto">
          <a:xfrm>
            <a:off x="7324829" y="4385058"/>
            <a:ext cx="2004486" cy="577008"/>
          </a:xfrm>
          <a:prstGeom prst="rect">
            <a:avLst/>
          </a:prstGeom>
          <a:noFill/>
          <a:ln w="9525" cap="flat" cmpd="sng" algn="ctr">
            <a:solidFill>
              <a:schemeClr val="accent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pic>
        <p:nvPicPr>
          <p:cNvPr id="49" name="Graphic 48">
            <a:extLst>
              <a:ext uri="{FF2B5EF4-FFF2-40B4-BE49-F238E27FC236}">
                <a16:creationId xmlns:a16="http://schemas.microsoft.com/office/drawing/2014/main" id="{B1957011-A2D8-9E3C-266D-580B61CBB1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35798" y="4430604"/>
            <a:ext cx="390341" cy="390341"/>
          </a:xfrm>
          <a:prstGeom prst="rect">
            <a:avLst/>
          </a:prstGeom>
        </p:spPr>
      </p:pic>
      <p:pic>
        <p:nvPicPr>
          <p:cNvPr id="51" name="Graphic 50">
            <a:extLst>
              <a:ext uri="{FF2B5EF4-FFF2-40B4-BE49-F238E27FC236}">
                <a16:creationId xmlns:a16="http://schemas.microsoft.com/office/drawing/2014/main" id="{FF7984D3-7D39-903B-5DA1-AE3B5009384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28005" y="4430604"/>
            <a:ext cx="390341" cy="390341"/>
          </a:xfrm>
          <a:prstGeom prst="rect">
            <a:avLst/>
          </a:prstGeom>
        </p:spPr>
      </p:pic>
      <p:sp>
        <p:nvSpPr>
          <p:cNvPr id="52" name="TextBox 51">
            <a:extLst>
              <a:ext uri="{FF2B5EF4-FFF2-40B4-BE49-F238E27FC236}">
                <a16:creationId xmlns:a16="http://schemas.microsoft.com/office/drawing/2014/main" id="{52C6A499-41AF-D5D7-B669-F9A5319CBB93}"/>
              </a:ext>
            </a:extLst>
          </p:cNvPr>
          <p:cNvSpPr txBox="1"/>
          <p:nvPr/>
        </p:nvSpPr>
        <p:spPr>
          <a:xfrm>
            <a:off x="8423777" y="4808599"/>
            <a:ext cx="822598" cy="92333"/>
          </a:xfrm>
          <a:prstGeom prst="rect">
            <a:avLst/>
          </a:prstGeom>
          <a:noFill/>
        </p:spPr>
        <p:txBody>
          <a:bodyPr wrap="square" lIns="0" tIns="0" rIns="0" bIns="0" rtlCol="0">
            <a:spAutoFit/>
          </a:bodyPr>
          <a:lstStyle/>
          <a:p>
            <a:pPr algn="ctr"/>
            <a:r>
              <a:rPr lang="en-US" sz="600"/>
              <a:t>Conversation Transcript</a:t>
            </a:r>
          </a:p>
        </p:txBody>
      </p:sp>
      <p:sp>
        <p:nvSpPr>
          <p:cNvPr id="53" name="Rectangle: Rounded Corners 52">
            <a:extLst>
              <a:ext uri="{FF2B5EF4-FFF2-40B4-BE49-F238E27FC236}">
                <a16:creationId xmlns:a16="http://schemas.microsoft.com/office/drawing/2014/main" id="{A41A9A32-CBC1-C5E8-A144-6DA877DA338F}"/>
              </a:ext>
            </a:extLst>
          </p:cNvPr>
          <p:cNvSpPr/>
          <p:nvPr/>
        </p:nvSpPr>
        <p:spPr bwMode="auto">
          <a:xfrm>
            <a:off x="7717579" y="3052838"/>
            <a:ext cx="1612232" cy="932212"/>
          </a:xfrm>
          <a:prstGeom prst="roundRect">
            <a:avLst/>
          </a:prstGeom>
          <a:noFill/>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54" name="TextBox 53">
            <a:extLst>
              <a:ext uri="{FF2B5EF4-FFF2-40B4-BE49-F238E27FC236}">
                <a16:creationId xmlns:a16="http://schemas.microsoft.com/office/drawing/2014/main" id="{0D49162D-C81A-1F3E-B06E-F8CD91C71979}"/>
              </a:ext>
            </a:extLst>
          </p:cNvPr>
          <p:cNvSpPr txBox="1"/>
          <p:nvPr/>
        </p:nvSpPr>
        <p:spPr>
          <a:xfrm>
            <a:off x="8113746" y="3091581"/>
            <a:ext cx="819898" cy="123111"/>
          </a:xfrm>
          <a:prstGeom prst="rect">
            <a:avLst/>
          </a:prstGeom>
          <a:noFill/>
        </p:spPr>
        <p:txBody>
          <a:bodyPr wrap="square" lIns="0" tIns="0" rIns="0" bIns="0" rtlCol="0">
            <a:spAutoFit/>
          </a:bodyPr>
          <a:lstStyle/>
          <a:p>
            <a:pPr algn="ctr"/>
            <a:r>
              <a:rPr lang="en-US" sz="800" b="1"/>
              <a:t>Knowledge Base</a:t>
            </a:r>
          </a:p>
        </p:txBody>
      </p:sp>
      <p:pic>
        <p:nvPicPr>
          <p:cNvPr id="55" name="Graphic 54">
            <a:extLst>
              <a:ext uri="{FF2B5EF4-FFF2-40B4-BE49-F238E27FC236}">
                <a16:creationId xmlns:a16="http://schemas.microsoft.com/office/drawing/2014/main" id="{9AD0F50B-8899-646B-A185-2FFFE7C094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23594" y="3204246"/>
            <a:ext cx="390593" cy="390593"/>
          </a:xfrm>
          <a:prstGeom prst="rect">
            <a:avLst/>
          </a:prstGeom>
        </p:spPr>
      </p:pic>
      <p:sp>
        <p:nvSpPr>
          <p:cNvPr id="56" name="TextBox 55">
            <a:extLst>
              <a:ext uri="{FF2B5EF4-FFF2-40B4-BE49-F238E27FC236}">
                <a16:creationId xmlns:a16="http://schemas.microsoft.com/office/drawing/2014/main" id="{23EF9154-C5E4-087F-D25D-B3FC4025D7E5}"/>
              </a:ext>
            </a:extLst>
          </p:cNvPr>
          <p:cNvSpPr txBox="1"/>
          <p:nvPr/>
        </p:nvSpPr>
        <p:spPr>
          <a:xfrm>
            <a:off x="7556243" y="3548826"/>
            <a:ext cx="607369" cy="153888"/>
          </a:xfrm>
          <a:prstGeom prst="rect">
            <a:avLst/>
          </a:prstGeom>
          <a:noFill/>
        </p:spPr>
        <p:txBody>
          <a:bodyPr wrap="square" lIns="0" tIns="0" rIns="0" bIns="0" rtlCol="0">
            <a:spAutoFit/>
          </a:bodyPr>
          <a:lstStyle/>
          <a:p>
            <a:pPr algn="ctr"/>
            <a:r>
              <a:rPr lang="en-US" sz="500"/>
              <a:t>Structured </a:t>
            </a:r>
          </a:p>
          <a:p>
            <a:pPr algn="ctr"/>
            <a:r>
              <a:rPr lang="en-US" sz="500"/>
              <a:t>Records</a:t>
            </a:r>
          </a:p>
        </p:txBody>
      </p:sp>
      <p:sp>
        <p:nvSpPr>
          <p:cNvPr id="57" name="TextBox 56">
            <a:extLst>
              <a:ext uri="{FF2B5EF4-FFF2-40B4-BE49-F238E27FC236}">
                <a16:creationId xmlns:a16="http://schemas.microsoft.com/office/drawing/2014/main" id="{A365942F-42A6-CD89-CB58-F34805B8B411}"/>
              </a:ext>
            </a:extLst>
          </p:cNvPr>
          <p:cNvSpPr txBox="1"/>
          <p:nvPr/>
        </p:nvSpPr>
        <p:spPr>
          <a:xfrm>
            <a:off x="8534343" y="3592902"/>
            <a:ext cx="779662" cy="153888"/>
          </a:xfrm>
          <a:prstGeom prst="rect">
            <a:avLst/>
          </a:prstGeom>
          <a:noFill/>
        </p:spPr>
        <p:txBody>
          <a:bodyPr wrap="square" lIns="0" tIns="0" rIns="0" bIns="0" rtlCol="0">
            <a:spAutoFit/>
          </a:bodyPr>
          <a:lstStyle/>
          <a:p>
            <a:pPr algn="ctr"/>
            <a:r>
              <a:rPr lang="en-US" sz="500"/>
              <a:t>Unstructured Documents (versioned)</a:t>
            </a:r>
          </a:p>
        </p:txBody>
      </p:sp>
      <p:pic>
        <p:nvPicPr>
          <p:cNvPr id="58" name="Graphic 57">
            <a:extLst>
              <a:ext uri="{FF2B5EF4-FFF2-40B4-BE49-F238E27FC236}">
                <a16:creationId xmlns:a16="http://schemas.microsoft.com/office/drawing/2014/main" id="{F3E99FF5-47E4-8679-FAAC-B537425CE2E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728878" y="3204246"/>
            <a:ext cx="390593" cy="390593"/>
          </a:xfrm>
          <a:prstGeom prst="rect">
            <a:avLst/>
          </a:prstGeom>
        </p:spPr>
      </p:pic>
      <p:pic>
        <p:nvPicPr>
          <p:cNvPr id="59" name="Graphic 58">
            <a:extLst>
              <a:ext uri="{FF2B5EF4-FFF2-40B4-BE49-F238E27FC236}">
                <a16:creationId xmlns:a16="http://schemas.microsoft.com/office/drawing/2014/main" id="{E87D2A29-536D-4E7C-B54D-6C59481262D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890237" y="3301615"/>
            <a:ext cx="227480" cy="227480"/>
          </a:xfrm>
          <a:prstGeom prst="rect">
            <a:avLst/>
          </a:prstGeom>
        </p:spPr>
      </p:pic>
      <p:sp>
        <p:nvSpPr>
          <p:cNvPr id="60" name="Rectangle 59">
            <a:extLst>
              <a:ext uri="{FF2B5EF4-FFF2-40B4-BE49-F238E27FC236}">
                <a16:creationId xmlns:a16="http://schemas.microsoft.com/office/drawing/2014/main" id="{4736328D-BB36-3D69-9069-13A4FC639270}"/>
              </a:ext>
            </a:extLst>
          </p:cNvPr>
          <p:cNvSpPr/>
          <p:nvPr/>
        </p:nvSpPr>
        <p:spPr bwMode="auto">
          <a:xfrm>
            <a:off x="11195364" y="2464039"/>
            <a:ext cx="791117" cy="2133643"/>
          </a:xfrm>
          <a:prstGeom prst="rect">
            <a:avLst/>
          </a:prstGeom>
          <a:no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61" name="TextBox 60">
            <a:extLst>
              <a:ext uri="{FF2B5EF4-FFF2-40B4-BE49-F238E27FC236}">
                <a16:creationId xmlns:a16="http://schemas.microsoft.com/office/drawing/2014/main" id="{7FA066AA-C0FC-D166-7688-2BCF8B149D03}"/>
              </a:ext>
            </a:extLst>
          </p:cNvPr>
          <p:cNvSpPr txBox="1"/>
          <p:nvPr/>
        </p:nvSpPr>
        <p:spPr>
          <a:xfrm>
            <a:off x="11287238" y="2940119"/>
            <a:ext cx="607369" cy="184666"/>
          </a:xfrm>
          <a:prstGeom prst="rect">
            <a:avLst/>
          </a:prstGeom>
          <a:noFill/>
        </p:spPr>
        <p:txBody>
          <a:bodyPr wrap="square" lIns="0" tIns="0" rIns="0" bIns="0" rtlCol="0">
            <a:spAutoFit/>
          </a:bodyPr>
          <a:lstStyle/>
          <a:p>
            <a:pPr algn="ctr"/>
            <a:r>
              <a:rPr lang="en-US" sz="600"/>
              <a:t>Quality Assurance Manager </a:t>
            </a:r>
          </a:p>
        </p:txBody>
      </p:sp>
      <p:sp>
        <p:nvSpPr>
          <p:cNvPr id="62" name="TextBox 61">
            <a:extLst>
              <a:ext uri="{FF2B5EF4-FFF2-40B4-BE49-F238E27FC236}">
                <a16:creationId xmlns:a16="http://schemas.microsoft.com/office/drawing/2014/main" id="{70F5D1FF-1893-5184-17ED-A5A23F891607}"/>
              </a:ext>
            </a:extLst>
          </p:cNvPr>
          <p:cNvSpPr txBox="1"/>
          <p:nvPr/>
        </p:nvSpPr>
        <p:spPr>
          <a:xfrm>
            <a:off x="11287238" y="3635447"/>
            <a:ext cx="607369" cy="184666"/>
          </a:xfrm>
          <a:prstGeom prst="rect">
            <a:avLst/>
          </a:prstGeom>
          <a:noFill/>
        </p:spPr>
        <p:txBody>
          <a:bodyPr wrap="square" lIns="0" tIns="0" rIns="0" bIns="0" rtlCol="0">
            <a:spAutoFit/>
          </a:bodyPr>
          <a:lstStyle/>
          <a:p>
            <a:pPr algn="ctr"/>
            <a:r>
              <a:rPr lang="en-US" sz="600"/>
              <a:t>Manufacturing Supervisor</a:t>
            </a:r>
          </a:p>
        </p:txBody>
      </p:sp>
      <p:sp>
        <p:nvSpPr>
          <p:cNvPr id="63" name="TextBox 62">
            <a:extLst>
              <a:ext uri="{FF2B5EF4-FFF2-40B4-BE49-F238E27FC236}">
                <a16:creationId xmlns:a16="http://schemas.microsoft.com/office/drawing/2014/main" id="{5B3A754B-6A26-D7B9-C91C-C66E25BC3F53}"/>
              </a:ext>
            </a:extLst>
          </p:cNvPr>
          <p:cNvSpPr txBox="1"/>
          <p:nvPr/>
        </p:nvSpPr>
        <p:spPr>
          <a:xfrm>
            <a:off x="11287238" y="4330773"/>
            <a:ext cx="607369" cy="184666"/>
          </a:xfrm>
          <a:prstGeom prst="rect">
            <a:avLst/>
          </a:prstGeom>
          <a:noFill/>
        </p:spPr>
        <p:txBody>
          <a:bodyPr wrap="square" lIns="0" tIns="0" rIns="0" bIns="0" rtlCol="0">
            <a:spAutoFit/>
          </a:bodyPr>
          <a:lstStyle/>
          <a:p>
            <a:pPr algn="ctr"/>
            <a:r>
              <a:rPr lang="en-US" sz="600"/>
              <a:t>Compliance Officer</a:t>
            </a:r>
          </a:p>
        </p:txBody>
      </p:sp>
      <p:pic>
        <p:nvPicPr>
          <p:cNvPr id="64" name="Graphic 63" descr="Office worker female outline">
            <a:extLst>
              <a:ext uri="{FF2B5EF4-FFF2-40B4-BE49-F238E27FC236}">
                <a16:creationId xmlns:a16="http://schemas.microsoft.com/office/drawing/2014/main" id="{5D714A39-3BEB-6F60-41F3-7D332413632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442839" y="3232033"/>
            <a:ext cx="296166" cy="296166"/>
          </a:xfrm>
          <a:prstGeom prst="rect">
            <a:avLst/>
          </a:prstGeom>
        </p:spPr>
      </p:pic>
      <p:pic>
        <p:nvPicPr>
          <p:cNvPr id="65" name="Graphic 64" descr="Office worker male outline">
            <a:extLst>
              <a:ext uri="{FF2B5EF4-FFF2-40B4-BE49-F238E27FC236}">
                <a16:creationId xmlns:a16="http://schemas.microsoft.com/office/drawing/2014/main" id="{D8983C08-100B-EF56-5A50-4B2D9A1224A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442838" y="2536703"/>
            <a:ext cx="296168" cy="296168"/>
          </a:xfrm>
          <a:prstGeom prst="rect">
            <a:avLst/>
          </a:prstGeom>
        </p:spPr>
      </p:pic>
      <p:pic>
        <p:nvPicPr>
          <p:cNvPr id="66" name="Graphic 65" descr="Office worker female outline">
            <a:extLst>
              <a:ext uri="{FF2B5EF4-FFF2-40B4-BE49-F238E27FC236}">
                <a16:creationId xmlns:a16="http://schemas.microsoft.com/office/drawing/2014/main" id="{25CF2C4E-1BD8-129D-32BE-44F7947FDFB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442839" y="3927361"/>
            <a:ext cx="296166" cy="296166"/>
          </a:xfrm>
          <a:prstGeom prst="rect">
            <a:avLst/>
          </a:prstGeom>
        </p:spPr>
      </p:pic>
      <p:sp>
        <p:nvSpPr>
          <p:cNvPr id="67" name="TextBox 66">
            <a:extLst>
              <a:ext uri="{FF2B5EF4-FFF2-40B4-BE49-F238E27FC236}">
                <a16:creationId xmlns:a16="http://schemas.microsoft.com/office/drawing/2014/main" id="{C317FDA6-F062-E712-18B5-6F185A8C74AA}"/>
              </a:ext>
            </a:extLst>
          </p:cNvPr>
          <p:cNvSpPr txBox="1"/>
          <p:nvPr/>
        </p:nvSpPr>
        <p:spPr>
          <a:xfrm>
            <a:off x="11215147" y="2269799"/>
            <a:ext cx="751408" cy="123111"/>
          </a:xfrm>
          <a:prstGeom prst="rect">
            <a:avLst/>
          </a:prstGeom>
          <a:noFill/>
        </p:spPr>
        <p:txBody>
          <a:bodyPr wrap="square" lIns="0" tIns="0" rIns="0" bIns="0" rtlCol="0">
            <a:spAutoFit/>
          </a:bodyPr>
          <a:lstStyle/>
          <a:p>
            <a:pPr algn="ctr"/>
            <a:r>
              <a:rPr lang="en-US" sz="800" b="1"/>
              <a:t>Licensed Users</a:t>
            </a:r>
          </a:p>
        </p:txBody>
      </p:sp>
      <p:sp>
        <p:nvSpPr>
          <p:cNvPr id="72" name="Rectangle 71">
            <a:extLst>
              <a:ext uri="{FF2B5EF4-FFF2-40B4-BE49-F238E27FC236}">
                <a16:creationId xmlns:a16="http://schemas.microsoft.com/office/drawing/2014/main" id="{886C337F-9776-DEFE-F89E-5DBA75D80C58}"/>
              </a:ext>
            </a:extLst>
          </p:cNvPr>
          <p:cNvSpPr/>
          <p:nvPr/>
        </p:nvSpPr>
        <p:spPr bwMode="auto">
          <a:xfrm>
            <a:off x="4849164" y="2772032"/>
            <a:ext cx="632941" cy="21635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73" name="Rectangle 72">
            <a:extLst>
              <a:ext uri="{FF2B5EF4-FFF2-40B4-BE49-F238E27FC236}">
                <a16:creationId xmlns:a16="http://schemas.microsoft.com/office/drawing/2014/main" id="{944273D8-7BAC-DC7D-1F43-A248442BCC16}"/>
              </a:ext>
            </a:extLst>
          </p:cNvPr>
          <p:cNvSpPr/>
          <p:nvPr/>
        </p:nvSpPr>
        <p:spPr bwMode="auto">
          <a:xfrm>
            <a:off x="4849164" y="3036808"/>
            <a:ext cx="632941" cy="21635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74" name="TextBox 73">
            <a:extLst>
              <a:ext uri="{FF2B5EF4-FFF2-40B4-BE49-F238E27FC236}">
                <a16:creationId xmlns:a16="http://schemas.microsoft.com/office/drawing/2014/main" id="{5C5CF1C8-0504-8AB1-4CA3-3FD92DC58AAF}"/>
              </a:ext>
            </a:extLst>
          </p:cNvPr>
          <p:cNvSpPr txBox="1"/>
          <p:nvPr/>
        </p:nvSpPr>
        <p:spPr>
          <a:xfrm>
            <a:off x="4861950" y="3068671"/>
            <a:ext cx="607369" cy="153888"/>
          </a:xfrm>
          <a:prstGeom prst="rect">
            <a:avLst/>
          </a:prstGeom>
          <a:noFill/>
        </p:spPr>
        <p:txBody>
          <a:bodyPr wrap="square" lIns="0" tIns="0" rIns="0" bIns="0" rtlCol="0">
            <a:spAutoFit/>
          </a:bodyPr>
          <a:lstStyle/>
          <a:p>
            <a:pPr algn="ctr"/>
            <a:r>
              <a:rPr lang="en-US" sz="500">
                <a:solidFill>
                  <a:schemeClr val="bg1"/>
                </a:solidFill>
              </a:rPr>
              <a:t>Azure Machine Learning Model</a:t>
            </a:r>
          </a:p>
        </p:txBody>
      </p:sp>
      <p:sp>
        <p:nvSpPr>
          <p:cNvPr id="75" name="TextBox 74">
            <a:extLst>
              <a:ext uri="{FF2B5EF4-FFF2-40B4-BE49-F238E27FC236}">
                <a16:creationId xmlns:a16="http://schemas.microsoft.com/office/drawing/2014/main" id="{045632D1-469C-E919-511D-925058AF3015}"/>
              </a:ext>
            </a:extLst>
          </p:cNvPr>
          <p:cNvSpPr txBox="1"/>
          <p:nvPr/>
        </p:nvSpPr>
        <p:spPr>
          <a:xfrm>
            <a:off x="4861950" y="2841737"/>
            <a:ext cx="607369" cy="76944"/>
          </a:xfrm>
          <a:prstGeom prst="rect">
            <a:avLst/>
          </a:prstGeom>
          <a:noFill/>
        </p:spPr>
        <p:txBody>
          <a:bodyPr wrap="square" lIns="0" tIns="0" rIns="0" bIns="0" rtlCol="0">
            <a:spAutoFit/>
          </a:bodyPr>
          <a:lstStyle/>
          <a:p>
            <a:pPr algn="ctr"/>
            <a:r>
              <a:rPr lang="en-US" sz="500">
                <a:solidFill>
                  <a:schemeClr val="bg1"/>
                </a:solidFill>
              </a:rPr>
              <a:t>MES System</a:t>
            </a:r>
          </a:p>
        </p:txBody>
      </p:sp>
      <p:cxnSp>
        <p:nvCxnSpPr>
          <p:cNvPr id="87" name="Straight Arrow Connector 86">
            <a:extLst>
              <a:ext uri="{FF2B5EF4-FFF2-40B4-BE49-F238E27FC236}">
                <a16:creationId xmlns:a16="http://schemas.microsoft.com/office/drawing/2014/main" id="{465AC4CC-4B8E-D559-11EA-F30FBCFA9FC1}"/>
              </a:ext>
            </a:extLst>
          </p:cNvPr>
          <p:cNvCxnSpPr>
            <a:cxnSpLocks/>
          </p:cNvCxnSpPr>
          <p:nvPr/>
        </p:nvCxnSpPr>
        <p:spPr>
          <a:xfrm>
            <a:off x="5929834" y="2273487"/>
            <a:ext cx="1028828"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1A9F9800-76D9-1CCC-81A3-5F131406F428}"/>
              </a:ext>
            </a:extLst>
          </p:cNvPr>
          <p:cNvSpPr txBox="1"/>
          <p:nvPr/>
        </p:nvSpPr>
        <p:spPr>
          <a:xfrm>
            <a:off x="6157298" y="2170511"/>
            <a:ext cx="575429" cy="76944"/>
          </a:xfrm>
          <a:prstGeom prst="rect">
            <a:avLst/>
          </a:prstGeom>
          <a:noFill/>
        </p:spPr>
        <p:txBody>
          <a:bodyPr wrap="square" lIns="0" tIns="0" rIns="0" bIns="0" rtlCol="0">
            <a:spAutoFit/>
          </a:bodyPr>
          <a:lstStyle/>
          <a:p>
            <a:pPr algn="ctr"/>
            <a:r>
              <a:rPr lang="en-US" sz="500" err="1"/>
              <a:t>confidence_score</a:t>
            </a:r>
            <a:endParaRPr lang="en-US" sz="500"/>
          </a:p>
        </p:txBody>
      </p:sp>
      <p:sp>
        <p:nvSpPr>
          <p:cNvPr id="89" name="TextBox 88">
            <a:extLst>
              <a:ext uri="{FF2B5EF4-FFF2-40B4-BE49-F238E27FC236}">
                <a16:creationId xmlns:a16="http://schemas.microsoft.com/office/drawing/2014/main" id="{F16592A6-86CA-FB2D-1E59-4198900F174C}"/>
              </a:ext>
            </a:extLst>
          </p:cNvPr>
          <p:cNvSpPr txBox="1"/>
          <p:nvPr/>
        </p:nvSpPr>
        <p:spPr>
          <a:xfrm>
            <a:off x="6769401" y="2138249"/>
            <a:ext cx="259394" cy="76944"/>
          </a:xfrm>
          <a:prstGeom prst="rect">
            <a:avLst/>
          </a:prstGeom>
          <a:noFill/>
        </p:spPr>
        <p:txBody>
          <a:bodyPr wrap="square" lIns="0" tIns="0" rIns="0" bIns="0" rtlCol="0">
            <a:spAutoFit/>
          </a:bodyPr>
          <a:lstStyle/>
          <a:p>
            <a:pPr algn="ctr"/>
            <a:r>
              <a:rPr lang="en-US" sz="500"/>
              <a:t>High</a:t>
            </a:r>
          </a:p>
        </p:txBody>
      </p:sp>
      <p:sp>
        <p:nvSpPr>
          <p:cNvPr id="90" name="TextBox 89">
            <a:extLst>
              <a:ext uri="{FF2B5EF4-FFF2-40B4-BE49-F238E27FC236}">
                <a16:creationId xmlns:a16="http://schemas.microsoft.com/office/drawing/2014/main" id="{5A21BDCF-4ECB-883F-E0BF-BC94D5D88F2E}"/>
              </a:ext>
            </a:extLst>
          </p:cNvPr>
          <p:cNvSpPr txBox="1"/>
          <p:nvPr/>
        </p:nvSpPr>
        <p:spPr>
          <a:xfrm>
            <a:off x="5874410" y="2138249"/>
            <a:ext cx="259394" cy="76944"/>
          </a:xfrm>
          <a:prstGeom prst="rect">
            <a:avLst/>
          </a:prstGeom>
          <a:noFill/>
        </p:spPr>
        <p:txBody>
          <a:bodyPr wrap="square" lIns="0" tIns="0" rIns="0" bIns="0" rtlCol="0">
            <a:spAutoFit/>
          </a:bodyPr>
          <a:lstStyle/>
          <a:p>
            <a:pPr algn="ctr"/>
            <a:r>
              <a:rPr lang="en-US" sz="500"/>
              <a:t>Low</a:t>
            </a:r>
          </a:p>
        </p:txBody>
      </p:sp>
      <p:sp>
        <p:nvSpPr>
          <p:cNvPr id="91" name="TextBox 90">
            <a:extLst>
              <a:ext uri="{FF2B5EF4-FFF2-40B4-BE49-F238E27FC236}">
                <a16:creationId xmlns:a16="http://schemas.microsoft.com/office/drawing/2014/main" id="{89533687-B909-BBFD-E0F3-F255E1480910}"/>
              </a:ext>
            </a:extLst>
          </p:cNvPr>
          <p:cNvSpPr txBox="1"/>
          <p:nvPr/>
        </p:nvSpPr>
        <p:spPr>
          <a:xfrm>
            <a:off x="5981248" y="2336659"/>
            <a:ext cx="45719" cy="76944"/>
          </a:xfrm>
          <a:prstGeom prst="rect">
            <a:avLst/>
          </a:prstGeom>
          <a:noFill/>
        </p:spPr>
        <p:txBody>
          <a:bodyPr wrap="square" lIns="0" tIns="0" rIns="0" bIns="0" rtlCol="0">
            <a:spAutoFit/>
          </a:bodyPr>
          <a:lstStyle/>
          <a:p>
            <a:pPr algn="ctr"/>
            <a:r>
              <a:rPr lang="en-US" sz="500"/>
              <a:t>0</a:t>
            </a:r>
          </a:p>
        </p:txBody>
      </p:sp>
      <p:sp>
        <p:nvSpPr>
          <p:cNvPr id="92" name="TextBox 91">
            <a:extLst>
              <a:ext uri="{FF2B5EF4-FFF2-40B4-BE49-F238E27FC236}">
                <a16:creationId xmlns:a16="http://schemas.microsoft.com/office/drawing/2014/main" id="{650DB3E2-9529-14FF-96CC-4564B138F934}"/>
              </a:ext>
            </a:extLst>
          </p:cNvPr>
          <p:cNvSpPr txBox="1"/>
          <p:nvPr/>
        </p:nvSpPr>
        <p:spPr>
          <a:xfrm>
            <a:off x="6876239" y="2336659"/>
            <a:ext cx="45719" cy="76944"/>
          </a:xfrm>
          <a:prstGeom prst="rect">
            <a:avLst/>
          </a:prstGeom>
          <a:noFill/>
        </p:spPr>
        <p:txBody>
          <a:bodyPr wrap="square" lIns="0" tIns="0" rIns="0" bIns="0" rtlCol="0">
            <a:spAutoFit/>
          </a:bodyPr>
          <a:lstStyle/>
          <a:p>
            <a:pPr algn="ctr"/>
            <a:r>
              <a:rPr lang="en-US" sz="500"/>
              <a:t>1</a:t>
            </a:r>
          </a:p>
        </p:txBody>
      </p:sp>
      <p:pic>
        <p:nvPicPr>
          <p:cNvPr id="93" name="Picture 92" descr="A blue rectangle with white text">
            <a:extLst>
              <a:ext uri="{FF2B5EF4-FFF2-40B4-BE49-F238E27FC236}">
                <a16:creationId xmlns:a16="http://schemas.microsoft.com/office/drawing/2014/main" id="{1AB581D9-C1BA-E26F-BD10-F611621CFB67}"/>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028333" y="3440379"/>
            <a:ext cx="114530" cy="79905"/>
          </a:xfrm>
          <a:prstGeom prst="rect">
            <a:avLst/>
          </a:prstGeom>
        </p:spPr>
      </p:pic>
      <p:sp>
        <p:nvSpPr>
          <p:cNvPr id="130" name="Rectangle 129">
            <a:extLst>
              <a:ext uri="{FF2B5EF4-FFF2-40B4-BE49-F238E27FC236}">
                <a16:creationId xmlns:a16="http://schemas.microsoft.com/office/drawing/2014/main" id="{5ABEC4AE-F0FB-C6D0-AC6A-89A9E7D1E5D9}"/>
              </a:ext>
            </a:extLst>
          </p:cNvPr>
          <p:cNvSpPr/>
          <p:nvPr/>
        </p:nvSpPr>
        <p:spPr bwMode="auto">
          <a:xfrm>
            <a:off x="4701085" y="4073351"/>
            <a:ext cx="911845" cy="490501"/>
          </a:xfrm>
          <a:prstGeom prst="rect">
            <a:avLst/>
          </a:prstGeom>
          <a:no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131" name="Rectangle 130">
            <a:extLst>
              <a:ext uri="{FF2B5EF4-FFF2-40B4-BE49-F238E27FC236}">
                <a16:creationId xmlns:a16="http://schemas.microsoft.com/office/drawing/2014/main" id="{2834632F-1CAA-06B4-7499-E5CB437FB316}"/>
              </a:ext>
            </a:extLst>
          </p:cNvPr>
          <p:cNvSpPr/>
          <p:nvPr/>
        </p:nvSpPr>
        <p:spPr bwMode="auto">
          <a:xfrm>
            <a:off x="4840537" y="4389899"/>
            <a:ext cx="632941" cy="14066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132" name="TextBox 131">
            <a:extLst>
              <a:ext uri="{FF2B5EF4-FFF2-40B4-BE49-F238E27FC236}">
                <a16:creationId xmlns:a16="http://schemas.microsoft.com/office/drawing/2014/main" id="{2BC58991-9DAF-CAED-3C7D-DAF136573E29}"/>
              </a:ext>
            </a:extLst>
          </p:cNvPr>
          <p:cNvSpPr txBox="1"/>
          <p:nvPr/>
        </p:nvSpPr>
        <p:spPr>
          <a:xfrm>
            <a:off x="4853323" y="4421761"/>
            <a:ext cx="607369" cy="76944"/>
          </a:xfrm>
          <a:prstGeom prst="rect">
            <a:avLst/>
          </a:prstGeom>
          <a:noFill/>
        </p:spPr>
        <p:txBody>
          <a:bodyPr wrap="square" lIns="0" tIns="0" rIns="0" bIns="0" rtlCol="0">
            <a:spAutoFit/>
          </a:bodyPr>
          <a:lstStyle/>
          <a:p>
            <a:pPr algn="ctr"/>
            <a:r>
              <a:rPr lang="en-US" sz="500">
                <a:solidFill>
                  <a:schemeClr val="bg1"/>
                </a:solidFill>
              </a:rPr>
              <a:t>IOT System</a:t>
            </a:r>
          </a:p>
        </p:txBody>
      </p:sp>
      <p:pic>
        <p:nvPicPr>
          <p:cNvPr id="133" name="Graphic 132">
            <a:extLst>
              <a:ext uri="{FF2B5EF4-FFF2-40B4-BE49-F238E27FC236}">
                <a16:creationId xmlns:a16="http://schemas.microsoft.com/office/drawing/2014/main" id="{81FAC798-AA69-4297-6BB3-BE113831C64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862139" y="4100390"/>
            <a:ext cx="239748" cy="239748"/>
          </a:xfrm>
          <a:prstGeom prst="rect">
            <a:avLst/>
          </a:prstGeom>
        </p:spPr>
      </p:pic>
      <p:pic>
        <p:nvPicPr>
          <p:cNvPr id="135" name="Graphic 134">
            <a:extLst>
              <a:ext uri="{FF2B5EF4-FFF2-40B4-BE49-F238E27FC236}">
                <a16:creationId xmlns:a16="http://schemas.microsoft.com/office/drawing/2014/main" id="{3E0DA84E-A972-B8AE-3385-19D77C840E71}"/>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220877" y="4100390"/>
            <a:ext cx="239748" cy="239748"/>
          </a:xfrm>
          <a:prstGeom prst="rect">
            <a:avLst/>
          </a:prstGeom>
        </p:spPr>
      </p:pic>
      <p:cxnSp>
        <p:nvCxnSpPr>
          <p:cNvPr id="137" name="Connector: Elbow 136">
            <a:extLst>
              <a:ext uri="{FF2B5EF4-FFF2-40B4-BE49-F238E27FC236}">
                <a16:creationId xmlns:a16="http://schemas.microsoft.com/office/drawing/2014/main" id="{A7E4A951-72C7-F888-B511-2B51AEF88724}"/>
              </a:ext>
            </a:extLst>
          </p:cNvPr>
          <p:cNvCxnSpPr>
            <a:cxnSpLocks/>
            <a:stCxn id="75" idx="3"/>
          </p:cNvCxnSpPr>
          <p:nvPr/>
        </p:nvCxnSpPr>
        <p:spPr>
          <a:xfrm>
            <a:off x="5469319" y="2880209"/>
            <a:ext cx="1684023" cy="265887"/>
          </a:xfrm>
          <a:prstGeom prst="bent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98690D9A-EE61-0403-E595-C118BFABA1EA}"/>
              </a:ext>
            </a:extLst>
          </p:cNvPr>
          <p:cNvSpPr txBox="1"/>
          <p:nvPr/>
        </p:nvSpPr>
        <p:spPr>
          <a:xfrm>
            <a:off x="4633411" y="2657948"/>
            <a:ext cx="1055612" cy="76944"/>
          </a:xfrm>
          <a:prstGeom prst="rect">
            <a:avLst/>
          </a:prstGeom>
          <a:noFill/>
        </p:spPr>
        <p:txBody>
          <a:bodyPr wrap="square" lIns="0" tIns="0" rIns="0" bIns="0" rtlCol="0">
            <a:spAutoFit/>
          </a:bodyPr>
          <a:lstStyle/>
          <a:p>
            <a:pPr algn="ctr"/>
            <a:r>
              <a:rPr lang="en-US" sz="500"/>
              <a:t>1a. Sends real-time data</a:t>
            </a:r>
          </a:p>
        </p:txBody>
      </p:sp>
      <p:cxnSp>
        <p:nvCxnSpPr>
          <p:cNvPr id="141" name="Straight Arrow Connector 140">
            <a:extLst>
              <a:ext uri="{FF2B5EF4-FFF2-40B4-BE49-F238E27FC236}">
                <a16:creationId xmlns:a16="http://schemas.microsoft.com/office/drawing/2014/main" id="{ECAB28DD-1D72-E057-2A4E-5D62ACFAD15E}"/>
              </a:ext>
            </a:extLst>
          </p:cNvPr>
          <p:cNvCxnSpPr>
            <a:cxnSpLocks/>
            <a:stCxn id="130" idx="0"/>
            <a:endCxn id="73" idx="2"/>
          </p:cNvCxnSpPr>
          <p:nvPr/>
        </p:nvCxnSpPr>
        <p:spPr>
          <a:xfrm flipV="1">
            <a:off x="5157008" y="3253163"/>
            <a:ext cx="8627" cy="820188"/>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A716F7C2-D091-17EB-DF1A-862B3013DE44}"/>
              </a:ext>
            </a:extLst>
          </p:cNvPr>
          <p:cNvSpPr txBox="1"/>
          <p:nvPr/>
        </p:nvSpPr>
        <p:spPr>
          <a:xfrm>
            <a:off x="7344714" y="3107143"/>
            <a:ext cx="492731" cy="230832"/>
          </a:xfrm>
          <a:prstGeom prst="rect">
            <a:avLst/>
          </a:prstGeom>
          <a:noFill/>
        </p:spPr>
        <p:txBody>
          <a:bodyPr wrap="square" lIns="0" tIns="0" rIns="0" bIns="0" rtlCol="0">
            <a:spAutoFit/>
          </a:bodyPr>
          <a:lstStyle/>
          <a:p>
            <a:pPr algn="ctr"/>
            <a:r>
              <a:rPr lang="en-US" sz="500"/>
              <a:t>2. ERP and anomalies data get stored</a:t>
            </a:r>
          </a:p>
        </p:txBody>
      </p:sp>
      <p:cxnSp>
        <p:nvCxnSpPr>
          <p:cNvPr id="147" name="Connector: Elbow 146">
            <a:extLst>
              <a:ext uri="{FF2B5EF4-FFF2-40B4-BE49-F238E27FC236}">
                <a16:creationId xmlns:a16="http://schemas.microsoft.com/office/drawing/2014/main" id="{EE326493-9B33-1342-B8D4-B8EB1161A47D}"/>
              </a:ext>
            </a:extLst>
          </p:cNvPr>
          <p:cNvCxnSpPr>
            <a:cxnSpLocks/>
            <a:stCxn id="73" idx="3"/>
          </p:cNvCxnSpPr>
          <p:nvPr/>
        </p:nvCxnSpPr>
        <p:spPr>
          <a:xfrm>
            <a:off x="5482105" y="3144986"/>
            <a:ext cx="1083948" cy="601804"/>
          </a:xfrm>
          <a:prstGeom prst="bentConnector3">
            <a:avLst>
              <a:gd name="adj1" fmla="val 1923"/>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a16="http://schemas.microsoft.com/office/drawing/2014/main" id="{3D553547-4AD5-7DD8-E76B-8F97B76E18C4}"/>
              </a:ext>
            </a:extLst>
          </p:cNvPr>
          <p:cNvSpPr txBox="1"/>
          <p:nvPr/>
        </p:nvSpPr>
        <p:spPr>
          <a:xfrm>
            <a:off x="5442199" y="3774708"/>
            <a:ext cx="1063456" cy="230832"/>
          </a:xfrm>
          <a:prstGeom prst="rect">
            <a:avLst/>
          </a:prstGeom>
          <a:noFill/>
        </p:spPr>
        <p:txBody>
          <a:bodyPr wrap="square" lIns="0" tIns="0" rIns="0" bIns="0" rtlCol="0">
            <a:spAutoFit/>
          </a:bodyPr>
          <a:lstStyle/>
          <a:p>
            <a:pPr algn="ctr"/>
            <a:r>
              <a:rPr lang="en-US" sz="500"/>
              <a:t>1c. Model is deployed as web service and endpoint is used in HTTP connector to send failures</a:t>
            </a:r>
          </a:p>
        </p:txBody>
      </p:sp>
      <p:cxnSp>
        <p:nvCxnSpPr>
          <p:cNvPr id="156" name="Connector: Elbow 155">
            <a:extLst>
              <a:ext uri="{FF2B5EF4-FFF2-40B4-BE49-F238E27FC236}">
                <a16:creationId xmlns:a16="http://schemas.microsoft.com/office/drawing/2014/main" id="{9A7C2CD8-C1F8-EF23-DBF9-A5660C9262C9}"/>
              </a:ext>
            </a:extLst>
          </p:cNvPr>
          <p:cNvCxnSpPr>
            <a:cxnSpLocks/>
            <a:stCxn id="44" idx="3"/>
            <a:endCxn id="55" idx="1"/>
          </p:cNvCxnSpPr>
          <p:nvPr/>
        </p:nvCxnSpPr>
        <p:spPr>
          <a:xfrm flipV="1">
            <a:off x="6793533" y="3399543"/>
            <a:ext cx="1130061" cy="257157"/>
          </a:xfrm>
          <a:prstGeom prst="bentConnector3">
            <a:avLst>
              <a:gd name="adj1" fmla="val 47806"/>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950FEADD-DF46-16FA-3102-32C45CA2610D}"/>
              </a:ext>
            </a:extLst>
          </p:cNvPr>
          <p:cNvSpPr txBox="1"/>
          <p:nvPr/>
        </p:nvSpPr>
        <p:spPr>
          <a:xfrm>
            <a:off x="4657893" y="3409443"/>
            <a:ext cx="492731" cy="153888"/>
          </a:xfrm>
          <a:prstGeom prst="rect">
            <a:avLst/>
          </a:prstGeom>
          <a:noFill/>
        </p:spPr>
        <p:txBody>
          <a:bodyPr wrap="square" lIns="0" tIns="0" rIns="0" bIns="0" rtlCol="0">
            <a:spAutoFit/>
          </a:bodyPr>
          <a:lstStyle/>
          <a:p>
            <a:pPr algn="ctr"/>
            <a:r>
              <a:rPr lang="en-US" sz="500"/>
              <a:t>1b. IOT data is sent</a:t>
            </a:r>
          </a:p>
        </p:txBody>
      </p:sp>
      <p:cxnSp>
        <p:nvCxnSpPr>
          <p:cNvPr id="164" name="Connector: Elbow 163">
            <a:extLst>
              <a:ext uri="{FF2B5EF4-FFF2-40B4-BE49-F238E27FC236}">
                <a16:creationId xmlns:a16="http://schemas.microsoft.com/office/drawing/2014/main" id="{1D082118-850A-2F96-BA5A-7D0841970C76}"/>
              </a:ext>
            </a:extLst>
          </p:cNvPr>
          <p:cNvCxnSpPr>
            <a:cxnSpLocks/>
            <a:stCxn id="55" idx="0"/>
            <a:endCxn id="46" idx="2"/>
          </p:cNvCxnSpPr>
          <p:nvPr/>
        </p:nvCxnSpPr>
        <p:spPr>
          <a:xfrm rot="5400000" flipH="1" flipV="1">
            <a:off x="7981316" y="2854155"/>
            <a:ext cx="487666" cy="212517"/>
          </a:xfrm>
          <a:prstGeom prst="bentConnector3">
            <a:avLst>
              <a:gd name="adj1" fmla="val 50000"/>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BFABAE43-8659-0C39-E8E6-A308374BB13E}"/>
              </a:ext>
            </a:extLst>
          </p:cNvPr>
          <p:cNvSpPr txBox="1"/>
          <p:nvPr/>
        </p:nvSpPr>
        <p:spPr>
          <a:xfrm>
            <a:off x="8018346" y="3802532"/>
            <a:ext cx="1001495" cy="153888"/>
          </a:xfrm>
          <a:prstGeom prst="rect">
            <a:avLst/>
          </a:prstGeom>
          <a:noFill/>
        </p:spPr>
        <p:txBody>
          <a:bodyPr wrap="square" lIns="0" tIns="0" rIns="0" bIns="0" rtlCol="0">
            <a:spAutoFit/>
          </a:bodyPr>
          <a:lstStyle/>
          <a:p>
            <a:pPr algn="ctr"/>
            <a:r>
              <a:rPr lang="en-US" sz="500"/>
              <a:t>2a. Equipment specific thresholds are defined by SMEs in Dataverse</a:t>
            </a:r>
          </a:p>
        </p:txBody>
      </p:sp>
      <p:sp>
        <p:nvSpPr>
          <p:cNvPr id="174" name="TextBox 173">
            <a:extLst>
              <a:ext uri="{FF2B5EF4-FFF2-40B4-BE49-F238E27FC236}">
                <a16:creationId xmlns:a16="http://schemas.microsoft.com/office/drawing/2014/main" id="{8E280788-2076-DEAF-70F0-7CD32F9BE380}"/>
              </a:ext>
            </a:extLst>
          </p:cNvPr>
          <p:cNvSpPr txBox="1"/>
          <p:nvPr/>
        </p:nvSpPr>
        <p:spPr>
          <a:xfrm>
            <a:off x="8129825" y="2866477"/>
            <a:ext cx="1001495" cy="76944"/>
          </a:xfrm>
          <a:prstGeom prst="rect">
            <a:avLst/>
          </a:prstGeom>
          <a:noFill/>
        </p:spPr>
        <p:txBody>
          <a:bodyPr wrap="square" lIns="0" tIns="0" rIns="0" bIns="0" rtlCol="0">
            <a:spAutoFit/>
          </a:bodyPr>
          <a:lstStyle/>
          <a:p>
            <a:pPr algn="ctr"/>
            <a:r>
              <a:rPr lang="en-US" sz="500"/>
              <a:t>3. Triggers topic</a:t>
            </a:r>
          </a:p>
        </p:txBody>
      </p:sp>
      <p:cxnSp>
        <p:nvCxnSpPr>
          <p:cNvPr id="179" name="Connector: Elbow 178">
            <a:extLst>
              <a:ext uri="{FF2B5EF4-FFF2-40B4-BE49-F238E27FC236}">
                <a16:creationId xmlns:a16="http://schemas.microsoft.com/office/drawing/2014/main" id="{DB707F9C-456C-E16F-3D8A-7F2D5E8ECC15}"/>
              </a:ext>
            </a:extLst>
          </p:cNvPr>
          <p:cNvCxnSpPr>
            <a:cxnSpLocks/>
            <a:stCxn id="46" idx="1"/>
          </p:cNvCxnSpPr>
          <p:nvPr/>
        </p:nvCxnSpPr>
        <p:spPr>
          <a:xfrm rot="10800000" flipV="1">
            <a:off x="6566053" y="2415700"/>
            <a:ext cx="1464476" cy="912731"/>
          </a:xfrm>
          <a:prstGeom prst="bentConnector3">
            <a:avLst>
              <a:gd name="adj1" fmla="val 110517"/>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83" name="TextBox 182">
            <a:extLst>
              <a:ext uri="{FF2B5EF4-FFF2-40B4-BE49-F238E27FC236}">
                <a16:creationId xmlns:a16="http://schemas.microsoft.com/office/drawing/2014/main" id="{AD41F1BC-5A09-4D80-09B1-A3AC146E783E}"/>
              </a:ext>
            </a:extLst>
          </p:cNvPr>
          <p:cNvSpPr txBox="1"/>
          <p:nvPr/>
        </p:nvSpPr>
        <p:spPr>
          <a:xfrm>
            <a:off x="6612469" y="2455515"/>
            <a:ext cx="1055612" cy="76944"/>
          </a:xfrm>
          <a:prstGeom prst="rect">
            <a:avLst/>
          </a:prstGeom>
          <a:noFill/>
        </p:spPr>
        <p:txBody>
          <a:bodyPr wrap="square" lIns="0" tIns="0" rIns="0" bIns="0" rtlCol="0">
            <a:spAutoFit/>
          </a:bodyPr>
          <a:lstStyle/>
          <a:p>
            <a:pPr algn="ctr"/>
            <a:r>
              <a:rPr lang="en-US" sz="500"/>
              <a:t>4. Invokes action</a:t>
            </a:r>
          </a:p>
        </p:txBody>
      </p:sp>
      <p:cxnSp>
        <p:nvCxnSpPr>
          <p:cNvPr id="185" name="Connector: Elbow 184">
            <a:extLst>
              <a:ext uri="{FF2B5EF4-FFF2-40B4-BE49-F238E27FC236}">
                <a16:creationId xmlns:a16="http://schemas.microsoft.com/office/drawing/2014/main" id="{FE057B07-A0EE-2A5B-38F7-AA21F6632CCD}"/>
              </a:ext>
            </a:extLst>
          </p:cNvPr>
          <p:cNvCxnSpPr>
            <a:cxnSpLocks/>
            <a:stCxn id="55" idx="2"/>
          </p:cNvCxnSpPr>
          <p:nvPr/>
        </p:nvCxnSpPr>
        <p:spPr>
          <a:xfrm rot="5400000">
            <a:off x="7399472" y="2988900"/>
            <a:ext cx="113481" cy="1325358"/>
          </a:xfrm>
          <a:prstGeom prst="bent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88" name="TextBox 187">
            <a:extLst>
              <a:ext uri="{FF2B5EF4-FFF2-40B4-BE49-F238E27FC236}">
                <a16:creationId xmlns:a16="http://schemas.microsoft.com/office/drawing/2014/main" id="{84F2BA05-FA48-CD45-D077-7D3792C8997F}"/>
              </a:ext>
            </a:extLst>
          </p:cNvPr>
          <p:cNvSpPr txBox="1"/>
          <p:nvPr/>
        </p:nvSpPr>
        <p:spPr>
          <a:xfrm>
            <a:off x="6810856" y="3799607"/>
            <a:ext cx="959376" cy="230832"/>
          </a:xfrm>
          <a:prstGeom prst="rect">
            <a:avLst/>
          </a:prstGeom>
          <a:noFill/>
        </p:spPr>
        <p:txBody>
          <a:bodyPr wrap="square" lIns="0" tIns="0" rIns="0" bIns="0" rtlCol="0">
            <a:spAutoFit/>
          </a:bodyPr>
          <a:lstStyle/>
          <a:p>
            <a:pPr algn="ctr"/>
            <a:r>
              <a:rPr lang="en-US" sz="500"/>
              <a:t>5. Pulls historic failure data, equipment threshold and current anomalies</a:t>
            </a:r>
          </a:p>
        </p:txBody>
      </p:sp>
      <p:cxnSp>
        <p:nvCxnSpPr>
          <p:cNvPr id="193" name="Connector: Elbow 192">
            <a:extLst>
              <a:ext uri="{FF2B5EF4-FFF2-40B4-BE49-F238E27FC236}">
                <a16:creationId xmlns:a16="http://schemas.microsoft.com/office/drawing/2014/main" id="{3A8854F4-5047-D4A2-68C5-F71E902D7304}"/>
              </a:ext>
            </a:extLst>
          </p:cNvPr>
          <p:cNvCxnSpPr>
            <a:cxnSpLocks/>
            <a:stCxn id="44" idx="2"/>
            <a:endCxn id="40" idx="2"/>
          </p:cNvCxnSpPr>
          <p:nvPr/>
        </p:nvCxnSpPr>
        <p:spPr>
          <a:xfrm rot="5400000" flipH="1" flipV="1">
            <a:off x="8254832" y="2021294"/>
            <a:ext cx="174106" cy="3324185"/>
          </a:xfrm>
          <a:prstGeom prst="bentConnector3">
            <a:avLst>
              <a:gd name="adj1" fmla="val -263070"/>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97" name="Connector: Elbow 196">
            <a:extLst>
              <a:ext uri="{FF2B5EF4-FFF2-40B4-BE49-F238E27FC236}">
                <a16:creationId xmlns:a16="http://schemas.microsoft.com/office/drawing/2014/main" id="{C6A92388-4E36-860B-2186-FE7789B0F1E2}"/>
              </a:ext>
            </a:extLst>
          </p:cNvPr>
          <p:cNvCxnSpPr>
            <a:cxnSpLocks/>
          </p:cNvCxnSpPr>
          <p:nvPr/>
        </p:nvCxnSpPr>
        <p:spPr>
          <a:xfrm rot="5400000" flipH="1" flipV="1">
            <a:off x="9807153" y="3796366"/>
            <a:ext cx="566060" cy="172414"/>
          </a:xfrm>
          <a:prstGeom prst="bentConnector3">
            <a:avLst>
              <a:gd name="adj1" fmla="val 786"/>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10" name="TextBox 209">
            <a:extLst>
              <a:ext uri="{FF2B5EF4-FFF2-40B4-BE49-F238E27FC236}">
                <a16:creationId xmlns:a16="http://schemas.microsoft.com/office/drawing/2014/main" id="{569F8B91-912B-765E-0D92-4C0F3EFE9A7E}"/>
              </a:ext>
            </a:extLst>
          </p:cNvPr>
          <p:cNvSpPr txBox="1"/>
          <p:nvPr/>
        </p:nvSpPr>
        <p:spPr>
          <a:xfrm>
            <a:off x="7591079" y="4117795"/>
            <a:ext cx="1961491" cy="76944"/>
          </a:xfrm>
          <a:prstGeom prst="rect">
            <a:avLst/>
          </a:prstGeom>
          <a:noFill/>
        </p:spPr>
        <p:txBody>
          <a:bodyPr wrap="square" lIns="0" tIns="0" rIns="0" bIns="0" rtlCol="0">
            <a:spAutoFit/>
          </a:bodyPr>
          <a:lstStyle/>
          <a:p>
            <a:pPr algn="ctr"/>
            <a:r>
              <a:rPr lang="en-US" sz="500"/>
              <a:t>6a. Confidence score &gt;= 0.8, shares forecasted maintenance schedule</a:t>
            </a:r>
          </a:p>
        </p:txBody>
      </p:sp>
      <p:sp>
        <p:nvSpPr>
          <p:cNvPr id="212" name="TextBox 211">
            <a:extLst>
              <a:ext uri="{FF2B5EF4-FFF2-40B4-BE49-F238E27FC236}">
                <a16:creationId xmlns:a16="http://schemas.microsoft.com/office/drawing/2014/main" id="{888A224A-168E-DA0A-6AE0-F78B684D2171}"/>
              </a:ext>
            </a:extLst>
          </p:cNvPr>
          <p:cNvSpPr txBox="1"/>
          <p:nvPr/>
        </p:nvSpPr>
        <p:spPr>
          <a:xfrm>
            <a:off x="10204497" y="3832930"/>
            <a:ext cx="587368" cy="230832"/>
          </a:xfrm>
          <a:prstGeom prst="rect">
            <a:avLst/>
          </a:prstGeom>
          <a:noFill/>
        </p:spPr>
        <p:txBody>
          <a:bodyPr wrap="square" lIns="0" tIns="0" rIns="0" bIns="0" rtlCol="0">
            <a:spAutoFit/>
          </a:bodyPr>
          <a:lstStyle/>
          <a:p>
            <a:pPr algn="ctr"/>
            <a:r>
              <a:rPr lang="en-US" sz="500"/>
              <a:t>6b. Confidence score &lt;0.8, sends for review</a:t>
            </a:r>
          </a:p>
        </p:txBody>
      </p:sp>
      <p:cxnSp>
        <p:nvCxnSpPr>
          <p:cNvPr id="216" name="Straight Arrow Connector 215">
            <a:extLst>
              <a:ext uri="{FF2B5EF4-FFF2-40B4-BE49-F238E27FC236}">
                <a16:creationId xmlns:a16="http://schemas.microsoft.com/office/drawing/2014/main" id="{6362E3C1-683E-BF83-F591-0796198C7096}"/>
              </a:ext>
            </a:extLst>
          </p:cNvPr>
          <p:cNvCxnSpPr>
            <a:cxnSpLocks/>
          </p:cNvCxnSpPr>
          <p:nvPr/>
        </p:nvCxnSpPr>
        <p:spPr>
          <a:xfrm>
            <a:off x="10446474" y="3380116"/>
            <a:ext cx="747024" cy="0"/>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20" name="TextBox 219">
            <a:extLst>
              <a:ext uri="{FF2B5EF4-FFF2-40B4-BE49-F238E27FC236}">
                <a16:creationId xmlns:a16="http://schemas.microsoft.com/office/drawing/2014/main" id="{BD7E8A54-3C4A-F738-4C9B-578C8DBB9E3C}"/>
              </a:ext>
            </a:extLst>
          </p:cNvPr>
          <p:cNvSpPr txBox="1"/>
          <p:nvPr/>
        </p:nvSpPr>
        <p:spPr>
          <a:xfrm>
            <a:off x="10485528" y="3423001"/>
            <a:ext cx="662461" cy="153888"/>
          </a:xfrm>
          <a:prstGeom prst="rect">
            <a:avLst/>
          </a:prstGeom>
          <a:noFill/>
        </p:spPr>
        <p:txBody>
          <a:bodyPr wrap="square" lIns="0" tIns="0" rIns="0" bIns="0" rtlCol="0">
            <a:spAutoFit/>
          </a:bodyPr>
          <a:lstStyle/>
          <a:p>
            <a:pPr algn="ctr"/>
            <a:r>
              <a:rPr lang="en-US" sz="500"/>
              <a:t>7a. Posts the schedule</a:t>
            </a:r>
          </a:p>
          <a:p>
            <a:pPr algn="ctr"/>
            <a:r>
              <a:rPr lang="en-US" sz="500"/>
              <a:t>7b. Review</a:t>
            </a:r>
          </a:p>
        </p:txBody>
      </p:sp>
      <p:cxnSp>
        <p:nvCxnSpPr>
          <p:cNvPr id="222" name="Connector: Elbow 221">
            <a:extLst>
              <a:ext uri="{FF2B5EF4-FFF2-40B4-BE49-F238E27FC236}">
                <a16:creationId xmlns:a16="http://schemas.microsoft.com/office/drawing/2014/main" id="{C799A1BB-9E66-D286-8DE8-F168C41CA26B}"/>
              </a:ext>
            </a:extLst>
          </p:cNvPr>
          <p:cNvCxnSpPr>
            <a:cxnSpLocks/>
            <a:stCxn id="23" idx="2"/>
            <a:endCxn id="60" idx="2"/>
          </p:cNvCxnSpPr>
          <p:nvPr/>
        </p:nvCxnSpPr>
        <p:spPr>
          <a:xfrm rot="5400000" flipH="1" flipV="1">
            <a:off x="8711016" y="1906581"/>
            <a:ext cx="188805" cy="5571007"/>
          </a:xfrm>
          <a:prstGeom prst="bentConnector3">
            <a:avLst>
              <a:gd name="adj1" fmla="val -241668"/>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27" name="TextBox 226">
            <a:extLst>
              <a:ext uri="{FF2B5EF4-FFF2-40B4-BE49-F238E27FC236}">
                <a16:creationId xmlns:a16="http://schemas.microsoft.com/office/drawing/2014/main" id="{A74722EA-FFCE-D1DE-625A-636022504CE2}"/>
              </a:ext>
            </a:extLst>
          </p:cNvPr>
          <p:cNvSpPr txBox="1"/>
          <p:nvPr/>
        </p:nvSpPr>
        <p:spPr>
          <a:xfrm>
            <a:off x="7815206" y="5117230"/>
            <a:ext cx="1961491" cy="76944"/>
          </a:xfrm>
          <a:prstGeom prst="rect">
            <a:avLst/>
          </a:prstGeom>
          <a:noFill/>
        </p:spPr>
        <p:txBody>
          <a:bodyPr wrap="square" lIns="0" tIns="0" rIns="0" bIns="0" rtlCol="0">
            <a:spAutoFit/>
          </a:bodyPr>
          <a:lstStyle/>
          <a:p>
            <a:pPr algn="ctr"/>
            <a:r>
              <a:rPr lang="en-US" sz="500"/>
              <a:t>8b. Log entries reviewed</a:t>
            </a:r>
          </a:p>
        </p:txBody>
      </p:sp>
      <p:sp>
        <p:nvSpPr>
          <p:cNvPr id="231" name="TextBox 230">
            <a:extLst>
              <a:ext uri="{FF2B5EF4-FFF2-40B4-BE49-F238E27FC236}">
                <a16:creationId xmlns:a16="http://schemas.microsoft.com/office/drawing/2014/main" id="{098940E3-4532-382C-E72D-FD55358E3EFF}"/>
              </a:ext>
            </a:extLst>
          </p:cNvPr>
          <p:cNvSpPr txBox="1"/>
          <p:nvPr/>
        </p:nvSpPr>
        <p:spPr>
          <a:xfrm>
            <a:off x="8918851" y="2557528"/>
            <a:ext cx="1961491" cy="76944"/>
          </a:xfrm>
          <a:prstGeom prst="rect">
            <a:avLst/>
          </a:prstGeom>
          <a:noFill/>
        </p:spPr>
        <p:txBody>
          <a:bodyPr wrap="square" lIns="0" tIns="0" rIns="0" bIns="0" rtlCol="0">
            <a:spAutoFit/>
          </a:bodyPr>
          <a:lstStyle/>
          <a:p>
            <a:pPr algn="ctr"/>
            <a:r>
              <a:rPr lang="en-US" sz="500"/>
              <a:t>8c. Planner updates instruction and confidence threshold</a:t>
            </a:r>
          </a:p>
        </p:txBody>
      </p:sp>
      <p:cxnSp>
        <p:nvCxnSpPr>
          <p:cNvPr id="15" name="Connector: Elbow 14">
            <a:extLst>
              <a:ext uri="{FF2B5EF4-FFF2-40B4-BE49-F238E27FC236}">
                <a16:creationId xmlns:a16="http://schemas.microsoft.com/office/drawing/2014/main" id="{7BFC8798-00FA-BA81-D4F8-702C3119D52E}"/>
              </a:ext>
            </a:extLst>
          </p:cNvPr>
          <p:cNvCxnSpPr>
            <a:cxnSpLocks/>
            <a:endCxn id="44" idx="1"/>
          </p:cNvCxnSpPr>
          <p:nvPr/>
        </p:nvCxnSpPr>
        <p:spPr>
          <a:xfrm rot="5400000">
            <a:off x="6516418" y="3521685"/>
            <a:ext cx="184651" cy="85379"/>
          </a:xfrm>
          <a:prstGeom prst="bentConnector4">
            <a:avLst>
              <a:gd name="adj1" fmla="val 44690"/>
              <a:gd name="adj2" fmla="val 273248"/>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F2B80E4-5BA1-478E-CB74-5DDD2A363ED8}"/>
              </a:ext>
            </a:extLst>
          </p:cNvPr>
          <p:cNvSpPr txBox="1"/>
          <p:nvPr/>
        </p:nvSpPr>
        <p:spPr>
          <a:xfrm>
            <a:off x="5663337" y="3476249"/>
            <a:ext cx="654617" cy="230832"/>
          </a:xfrm>
          <a:prstGeom prst="rect">
            <a:avLst/>
          </a:prstGeom>
          <a:noFill/>
        </p:spPr>
        <p:txBody>
          <a:bodyPr wrap="square" lIns="0" tIns="0" rIns="0" bIns="0" rtlCol="0">
            <a:spAutoFit/>
          </a:bodyPr>
          <a:lstStyle/>
          <a:p>
            <a:pPr algn="ctr"/>
            <a:r>
              <a:rPr lang="en-US" sz="500"/>
              <a:t>4a. Generates summary on why maintenance is needed</a:t>
            </a:r>
          </a:p>
        </p:txBody>
      </p:sp>
      <p:sp>
        <p:nvSpPr>
          <p:cNvPr id="19" name="Rectangle 18">
            <a:extLst>
              <a:ext uri="{FF2B5EF4-FFF2-40B4-BE49-F238E27FC236}">
                <a16:creationId xmlns:a16="http://schemas.microsoft.com/office/drawing/2014/main" id="{B7570952-6C4B-9991-C2F7-83795FDB4025}"/>
              </a:ext>
            </a:extLst>
          </p:cNvPr>
          <p:cNvSpPr/>
          <p:nvPr/>
        </p:nvSpPr>
        <p:spPr bwMode="auto">
          <a:xfrm>
            <a:off x="5810118" y="5560484"/>
            <a:ext cx="5042581" cy="732172"/>
          </a:xfrm>
          <a:prstGeom prst="rect">
            <a:avLst/>
          </a:prstGeom>
          <a:noFill/>
          <a:ln w="9525" cap="flat" cmpd="sng" algn="ctr">
            <a:solidFill>
              <a:schemeClr val="tx1">
                <a:lumMod val="25000"/>
                <a:lumOff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pic>
        <p:nvPicPr>
          <p:cNvPr id="20" name="Graphic 19">
            <a:extLst>
              <a:ext uri="{FF2B5EF4-FFF2-40B4-BE49-F238E27FC236}">
                <a16:creationId xmlns:a16="http://schemas.microsoft.com/office/drawing/2014/main" id="{0CBF7EC8-B2AC-2300-B275-83B7C4817ED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95659" y="5947294"/>
            <a:ext cx="227480" cy="227480"/>
          </a:xfrm>
          <a:prstGeom prst="rect">
            <a:avLst/>
          </a:prstGeom>
        </p:spPr>
      </p:pic>
      <p:pic>
        <p:nvPicPr>
          <p:cNvPr id="22" name="Graphic 21">
            <a:extLst>
              <a:ext uri="{FF2B5EF4-FFF2-40B4-BE49-F238E27FC236}">
                <a16:creationId xmlns:a16="http://schemas.microsoft.com/office/drawing/2014/main" id="{BB209321-DD25-5C5B-0917-64AC8C8470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26967" y="5947294"/>
            <a:ext cx="227480" cy="227480"/>
          </a:xfrm>
          <a:prstGeom prst="rect">
            <a:avLst/>
          </a:prstGeom>
        </p:spPr>
      </p:pic>
      <p:pic>
        <p:nvPicPr>
          <p:cNvPr id="26" name="Graphic 25">
            <a:extLst>
              <a:ext uri="{FF2B5EF4-FFF2-40B4-BE49-F238E27FC236}">
                <a16:creationId xmlns:a16="http://schemas.microsoft.com/office/drawing/2014/main" id="{3A59753A-936C-711D-177C-E6C76302E51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6026967" y="5649571"/>
            <a:ext cx="227481" cy="227481"/>
          </a:xfrm>
          <a:prstGeom prst="rect">
            <a:avLst/>
          </a:prstGeom>
        </p:spPr>
      </p:pic>
      <p:pic>
        <p:nvPicPr>
          <p:cNvPr id="27" name="Graphic 26">
            <a:extLst>
              <a:ext uri="{FF2B5EF4-FFF2-40B4-BE49-F238E27FC236}">
                <a16:creationId xmlns:a16="http://schemas.microsoft.com/office/drawing/2014/main" id="{1D2DA28D-A0EB-6E70-BAAB-35851043D6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76505" y="5947294"/>
            <a:ext cx="252900" cy="227480"/>
          </a:xfrm>
          <a:prstGeom prst="rect">
            <a:avLst/>
          </a:prstGeom>
        </p:spPr>
      </p:pic>
      <p:pic>
        <p:nvPicPr>
          <p:cNvPr id="28" name="Graphic 27">
            <a:extLst>
              <a:ext uri="{FF2B5EF4-FFF2-40B4-BE49-F238E27FC236}">
                <a16:creationId xmlns:a16="http://schemas.microsoft.com/office/drawing/2014/main" id="{B3081D60-6973-339C-D64B-7D87876A36D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88381" y="5649571"/>
            <a:ext cx="227480" cy="227480"/>
          </a:xfrm>
          <a:prstGeom prst="rect">
            <a:avLst/>
          </a:prstGeom>
        </p:spPr>
      </p:pic>
      <p:sp>
        <p:nvSpPr>
          <p:cNvPr id="29" name="TextBox 28">
            <a:extLst>
              <a:ext uri="{FF2B5EF4-FFF2-40B4-BE49-F238E27FC236}">
                <a16:creationId xmlns:a16="http://schemas.microsoft.com/office/drawing/2014/main" id="{DCF92B44-8D1C-E0E3-1E9F-9AA4D036E687}"/>
              </a:ext>
            </a:extLst>
          </p:cNvPr>
          <p:cNvSpPr txBox="1"/>
          <p:nvPr/>
        </p:nvSpPr>
        <p:spPr>
          <a:xfrm>
            <a:off x="6358836" y="5724839"/>
            <a:ext cx="622369" cy="76944"/>
          </a:xfrm>
          <a:prstGeom prst="rect">
            <a:avLst/>
          </a:prstGeom>
          <a:noFill/>
        </p:spPr>
        <p:txBody>
          <a:bodyPr wrap="square" lIns="0" tIns="0" rIns="0" bIns="0" rtlCol="0">
            <a:spAutoFit/>
          </a:bodyPr>
          <a:lstStyle/>
          <a:p>
            <a:pPr algn="ctr"/>
            <a:r>
              <a:rPr lang="en-US" sz="500"/>
              <a:t>D365 Customer Portal</a:t>
            </a:r>
          </a:p>
        </p:txBody>
      </p:sp>
      <p:sp>
        <p:nvSpPr>
          <p:cNvPr id="30" name="TextBox 29">
            <a:extLst>
              <a:ext uri="{FF2B5EF4-FFF2-40B4-BE49-F238E27FC236}">
                <a16:creationId xmlns:a16="http://schemas.microsoft.com/office/drawing/2014/main" id="{B71CD5C7-DB7A-A530-F970-CA216C4C8F00}"/>
              </a:ext>
            </a:extLst>
          </p:cNvPr>
          <p:cNvSpPr txBox="1"/>
          <p:nvPr/>
        </p:nvSpPr>
        <p:spPr>
          <a:xfrm>
            <a:off x="6527795" y="6022562"/>
            <a:ext cx="284451" cy="76944"/>
          </a:xfrm>
          <a:prstGeom prst="rect">
            <a:avLst/>
          </a:prstGeom>
          <a:noFill/>
        </p:spPr>
        <p:txBody>
          <a:bodyPr wrap="square" lIns="0" tIns="0" rIns="0" bIns="0" rtlCol="0">
            <a:spAutoFit/>
          </a:bodyPr>
          <a:lstStyle/>
          <a:p>
            <a:pPr algn="ctr"/>
            <a:r>
              <a:rPr lang="en-US" sz="500"/>
              <a:t>Dataverse</a:t>
            </a:r>
          </a:p>
        </p:txBody>
      </p:sp>
      <p:sp>
        <p:nvSpPr>
          <p:cNvPr id="31" name="TextBox 30">
            <a:extLst>
              <a:ext uri="{FF2B5EF4-FFF2-40B4-BE49-F238E27FC236}">
                <a16:creationId xmlns:a16="http://schemas.microsoft.com/office/drawing/2014/main" id="{F06DBA63-4A19-2E5E-F94B-76BB66A06C5E}"/>
              </a:ext>
            </a:extLst>
          </p:cNvPr>
          <p:cNvSpPr txBox="1"/>
          <p:nvPr/>
        </p:nvSpPr>
        <p:spPr>
          <a:xfrm>
            <a:off x="7538415" y="6022038"/>
            <a:ext cx="600594" cy="77992"/>
          </a:xfrm>
          <a:prstGeom prst="rect">
            <a:avLst/>
          </a:prstGeom>
          <a:noFill/>
        </p:spPr>
        <p:txBody>
          <a:bodyPr wrap="square" lIns="0" tIns="0" rIns="0" bIns="0" rtlCol="0">
            <a:spAutoFit/>
          </a:bodyPr>
          <a:lstStyle/>
          <a:p>
            <a:pPr algn="ctr"/>
            <a:r>
              <a:rPr lang="en-US" sz="500"/>
              <a:t>Copilot Studio Agent</a:t>
            </a:r>
          </a:p>
        </p:txBody>
      </p:sp>
      <p:sp>
        <p:nvSpPr>
          <p:cNvPr id="32" name="TextBox 31">
            <a:extLst>
              <a:ext uri="{FF2B5EF4-FFF2-40B4-BE49-F238E27FC236}">
                <a16:creationId xmlns:a16="http://schemas.microsoft.com/office/drawing/2014/main" id="{CA0BE11E-EBD0-580B-2E8E-08DD18921DF4}"/>
              </a:ext>
            </a:extLst>
          </p:cNvPr>
          <p:cNvSpPr txBox="1"/>
          <p:nvPr/>
        </p:nvSpPr>
        <p:spPr>
          <a:xfrm>
            <a:off x="8667715" y="6022038"/>
            <a:ext cx="729106" cy="77992"/>
          </a:xfrm>
          <a:prstGeom prst="rect">
            <a:avLst/>
          </a:prstGeom>
          <a:noFill/>
        </p:spPr>
        <p:txBody>
          <a:bodyPr wrap="square" lIns="0" tIns="0" rIns="0" bIns="0" rtlCol="0">
            <a:spAutoFit/>
          </a:bodyPr>
          <a:lstStyle/>
          <a:p>
            <a:pPr algn="ctr"/>
            <a:r>
              <a:rPr lang="en-US" sz="500"/>
              <a:t>Copilot Studio Kit - Extend</a:t>
            </a:r>
          </a:p>
        </p:txBody>
      </p:sp>
      <p:sp>
        <p:nvSpPr>
          <p:cNvPr id="36" name="TextBox 35">
            <a:extLst>
              <a:ext uri="{FF2B5EF4-FFF2-40B4-BE49-F238E27FC236}">
                <a16:creationId xmlns:a16="http://schemas.microsoft.com/office/drawing/2014/main" id="{72D77CFE-8D82-3A69-EDF0-D7268D4CB53E}"/>
              </a:ext>
            </a:extLst>
          </p:cNvPr>
          <p:cNvSpPr txBox="1"/>
          <p:nvPr/>
        </p:nvSpPr>
        <p:spPr>
          <a:xfrm>
            <a:off x="10083306" y="5724315"/>
            <a:ext cx="496256" cy="77992"/>
          </a:xfrm>
          <a:prstGeom prst="rect">
            <a:avLst/>
          </a:prstGeom>
          <a:noFill/>
        </p:spPr>
        <p:txBody>
          <a:bodyPr wrap="square" lIns="0" tIns="0" rIns="0" bIns="0" rtlCol="0">
            <a:spAutoFit/>
          </a:bodyPr>
          <a:lstStyle/>
          <a:p>
            <a:pPr algn="ctr"/>
            <a:r>
              <a:rPr lang="en-US" sz="500"/>
              <a:t>Flow / Connector</a:t>
            </a:r>
          </a:p>
        </p:txBody>
      </p:sp>
      <p:sp>
        <p:nvSpPr>
          <p:cNvPr id="37" name="TextBox 36">
            <a:extLst>
              <a:ext uri="{FF2B5EF4-FFF2-40B4-BE49-F238E27FC236}">
                <a16:creationId xmlns:a16="http://schemas.microsoft.com/office/drawing/2014/main" id="{A4F23EB3-E653-D73B-B27E-E935E4CB7F1D}"/>
              </a:ext>
            </a:extLst>
          </p:cNvPr>
          <p:cNvSpPr txBox="1"/>
          <p:nvPr/>
        </p:nvSpPr>
        <p:spPr>
          <a:xfrm>
            <a:off x="7944635" y="5376280"/>
            <a:ext cx="773546" cy="138499"/>
          </a:xfrm>
          <a:prstGeom prst="rect">
            <a:avLst/>
          </a:prstGeom>
          <a:noFill/>
        </p:spPr>
        <p:txBody>
          <a:bodyPr wrap="square" lIns="0" tIns="0" rIns="0" bIns="0" rtlCol="0">
            <a:spAutoFit/>
          </a:bodyPr>
          <a:lstStyle/>
          <a:p>
            <a:pPr algn="ctr"/>
            <a:r>
              <a:rPr lang="en-US" sz="900" b="1"/>
              <a:t>LEGEND</a:t>
            </a:r>
          </a:p>
        </p:txBody>
      </p:sp>
      <p:pic>
        <p:nvPicPr>
          <p:cNvPr id="38" name="Graphic 37">
            <a:extLst>
              <a:ext uri="{FF2B5EF4-FFF2-40B4-BE49-F238E27FC236}">
                <a16:creationId xmlns:a16="http://schemas.microsoft.com/office/drawing/2014/main" id="{782FE61F-D121-818D-3392-4B300C24E02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376505" y="5636861"/>
            <a:ext cx="252900" cy="252900"/>
          </a:xfrm>
          <a:prstGeom prst="rect">
            <a:avLst/>
          </a:prstGeom>
        </p:spPr>
      </p:pic>
      <p:pic>
        <p:nvPicPr>
          <p:cNvPr id="39" name="Graphic 38">
            <a:extLst>
              <a:ext uri="{FF2B5EF4-FFF2-40B4-BE49-F238E27FC236}">
                <a16:creationId xmlns:a16="http://schemas.microsoft.com/office/drawing/2014/main" id="{B0E9F132-7573-DFF4-476E-E704083D727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195659" y="5649571"/>
            <a:ext cx="227480" cy="227480"/>
          </a:xfrm>
          <a:prstGeom prst="rect">
            <a:avLst/>
          </a:prstGeom>
        </p:spPr>
      </p:pic>
      <p:sp>
        <p:nvSpPr>
          <p:cNvPr id="41" name="TextBox 40">
            <a:extLst>
              <a:ext uri="{FF2B5EF4-FFF2-40B4-BE49-F238E27FC236}">
                <a16:creationId xmlns:a16="http://schemas.microsoft.com/office/drawing/2014/main" id="{4C16E0AF-550F-8967-15A7-B77038315C40}"/>
              </a:ext>
            </a:extLst>
          </p:cNvPr>
          <p:cNvSpPr txBox="1"/>
          <p:nvPr/>
        </p:nvSpPr>
        <p:spPr>
          <a:xfrm>
            <a:off x="7684417" y="5724839"/>
            <a:ext cx="308590" cy="76944"/>
          </a:xfrm>
          <a:prstGeom prst="rect">
            <a:avLst/>
          </a:prstGeom>
          <a:noFill/>
        </p:spPr>
        <p:txBody>
          <a:bodyPr wrap="square" lIns="0" tIns="0" rIns="0" bIns="0" rtlCol="0">
            <a:spAutoFit/>
          </a:bodyPr>
          <a:lstStyle/>
          <a:p>
            <a:pPr algn="ctr"/>
            <a:r>
              <a:rPr lang="en-US" sz="500"/>
              <a:t>SharePoint</a:t>
            </a:r>
          </a:p>
        </p:txBody>
      </p:sp>
      <p:sp>
        <p:nvSpPr>
          <p:cNvPr id="50" name="TextBox 49">
            <a:extLst>
              <a:ext uri="{FF2B5EF4-FFF2-40B4-BE49-F238E27FC236}">
                <a16:creationId xmlns:a16="http://schemas.microsoft.com/office/drawing/2014/main" id="{A71C647F-1609-A98B-7343-26924E6ED337}"/>
              </a:ext>
            </a:extLst>
          </p:cNvPr>
          <p:cNvSpPr txBox="1"/>
          <p:nvPr/>
        </p:nvSpPr>
        <p:spPr>
          <a:xfrm>
            <a:off x="8855778" y="5724839"/>
            <a:ext cx="352981" cy="76944"/>
          </a:xfrm>
          <a:prstGeom prst="rect">
            <a:avLst/>
          </a:prstGeom>
          <a:noFill/>
        </p:spPr>
        <p:txBody>
          <a:bodyPr wrap="square" lIns="0" tIns="0" rIns="0" bIns="0" rtlCol="0">
            <a:spAutoFit/>
          </a:bodyPr>
          <a:lstStyle/>
          <a:p>
            <a:pPr algn="ctr"/>
            <a:r>
              <a:rPr lang="en-US" sz="500"/>
              <a:t>App Insights</a:t>
            </a:r>
          </a:p>
        </p:txBody>
      </p:sp>
      <p:pic>
        <p:nvPicPr>
          <p:cNvPr id="68" name="Graphic 67">
            <a:extLst>
              <a:ext uri="{FF2B5EF4-FFF2-40B4-BE49-F238E27FC236}">
                <a16:creationId xmlns:a16="http://schemas.microsoft.com/office/drawing/2014/main" id="{FD58014B-AED0-DCC5-51B0-55F5CBFCB31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688381" y="5947294"/>
            <a:ext cx="227480" cy="227480"/>
          </a:xfrm>
          <a:prstGeom prst="rect">
            <a:avLst/>
          </a:prstGeom>
        </p:spPr>
      </p:pic>
      <p:sp>
        <p:nvSpPr>
          <p:cNvPr id="76" name="TextBox 75">
            <a:extLst>
              <a:ext uri="{FF2B5EF4-FFF2-40B4-BE49-F238E27FC236}">
                <a16:creationId xmlns:a16="http://schemas.microsoft.com/office/drawing/2014/main" id="{4B4F9B21-DED7-FC9A-DF28-C8E0FF834710}"/>
              </a:ext>
            </a:extLst>
          </p:cNvPr>
          <p:cNvSpPr txBox="1"/>
          <p:nvPr/>
        </p:nvSpPr>
        <p:spPr>
          <a:xfrm>
            <a:off x="10083306" y="6022038"/>
            <a:ext cx="496256" cy="77992"/>
          </a:xfrm>
          <a:prstGeom prst="rect">
            <a:avLst/>
          </a:prstGeom>
          <a:noFill/>
        </p:spPr>
        <p:txBody>
          <a:bodyPr wrap="square" lIns="0" tIns="0" rIns="0" bIns="0" rtlCol="0">
            <a:spAutoFit/>
          </a:bodyPr>
          <a:lstStyle/>
          <a:p>
            <a:pPr algn="ctr"/>
            <a:r>
              <a:rPr lang="en-US" sz="500"/>
              <a:t>MS Teams</a:t>
            </a:r>
          </a:p>
        </p:txBody>
      </p:sp>
      <p:cxnSp>
        <p:nvCxnSpPr>
          <p:cNvPr id="12" name="Straight Arrow Connector 11">
            <a:extLst>
              <a:ext uri="{FF2B5EF4-FFF2-40B4-BE49-F238E27FC236}">
                <a16:creationId xmlns:a16="http://schemas.microsoft.com/office/drawing/2014/main" id="{E6C6CFF3-FFB7-1241-85A0-BBC5A47EBBFB}"/>
              </a:ext>
            </a:extLst>
          </p:cNvPr>
          <p:cNvCxnSpPr/>
          <p:nvPr/>
        </p:nvCxnSpPr>
        <p:spPr>
          <a:xfrm flipH="1">
            <a:off x="8534343" y="2657948"/>
            <a:ext cx="2661021" cy="0"/>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69" name="Graphic 68">
            <a:extLst>
              <a:ext uri="{FF2B5EF4-FFF2-40B4-BE49-F238E27FC236}">
                <a16:creationId xmlns:a16="http://schemas.microsoft.com/office/drawing/2014/main" id="{80027C38-92C4-B5DE-88F0-DA5338CDEC3D}"/>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6558737" y="3195681"/>
            <a:ext cx="228600" cy="228600"/>
          </a:xfrm>
          <a:prstGeom prst="rect">
            <a:avLst/>
          </a:prstGeom>
        </p:spPr>
      </p:pic>
      <p:sp>
        <p:nvSpPr>
          <p:cNvPr id="70" name="TextBox 69">
            <a:extLst>
              <a:ext uri="{FF2B5EF4-FFF2-40B4-BE49-F238E27FC236}">
                <a16:creationId xmlns:a16="http://schemas.microsoft.com/office/drawing/2014/main" id="{30575652-1CC0-481A-9CA6-5182E7FCBEE8}"/>
              </a:ext>
            </a:extLst>
          </p:cNvPr>
          <p:cNvSpPr txBox="1"/>
          <p:nvPr/>
        </p:nvSpPr>
        <p:spPr>
          <a:xfrm>
            <a:off x="6555621" y="3407416"/>
            <a:ext cx="248344" cy="76944"/>
          </a:xfrm>
          <a:prstGeom prst="rect">
            <a:avLst/>
          </a:prstGeom>
          <a:noFill/>
        </p:spPr>
        <p:txBody>
          <a:bodyPr wrap="square" lIns="0" tIns="0" rIns="0" bIns="0" rtlCol="0">
            <a:spAutoFit/>
          </a:bodyPr>
          <a:lstStyle/>
          <a:p>
            <a:pPr algn="ctr"/>
            <a:r>
              <a:rPr lang="en-US" sz="500" dirty="0"/>
              <a:t>Prompts</a:t>
            </a:r>
          </a:p>
        </p:txBody>
      </p:sp>
      <p:pic>
        <p:nvPicPr>
          <p:cNvPr id="77" name="Graphic 76">
            <a:extLst>
              <a:ext uri="{FF2B5EF4-FFF2-40B4-BE49-F238E27FC236}">
                <a16:creationId xmlns:a16="http://schemas.microsoft.com/office/drawing/2014/main" id="{09862B91-9BBC-20FE-A766-D8D748D10A34}"/>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6990395" y="3195681"/>
            <a:ext cx="228600" cy="228600"/>
          </a:xfrm>
          <a:prstGeom prst="rect">
            <a:avLst/>
          </a:prstGeom>
        </p:spPr>
      </p:pic>
      <p:sp>
        <p:nvSpPr>
          <p:cNvPr id="78" name="TextBox 77">
            <a:extLst>
              <a:ext uri="{FF2B5EF4-FFF2-40B4-BE49-F238E27FC236}">
                <a16:creationId xmlns:a16="http://schemas.microsoft.com/office/drawing/2014/main" id="{2336462D-8097-0BBC-0BBE-EEFB6208B0A1}"/>
              </a:ext>
            </a:extLst>
          </p:cNvPr>
          <p:cNvSpPr txBox="1"/>
          <p:nvPr/>
        </p:nvSpPr>
        <p:spPr>
          <a:xfrm>
            <a:off x="6931388" y="3407416"/>
            <a:ext cx="346157" cy="76944"/>
          </a:xfrm>
          <a:prstGeom prst="rect">
            <a:avLst/>
          </a:prstGeom>
          <a:noFill/>
        </p:spPr>
        <p:txBody>
          <a:bodyPr wrap="square" lIns="0" tIns="0" rIns="0" bIns="0" rtlCol="0">
            <a:spAutoFit/>
          </a:bodyPr>
          <a:lstStyle/>
          <a:p>
            <a:pPr algn="ctr"/>
            <a:r>
              <a:rPr lang="en-US" sz="500" dirty="0"/>
              <a:t>Connector</a:t>
            </a:r>
          </a:p>
        </p:txBody>
      </p:sp>
      <p:pic>
        <p:nvPicPr>
          <p:cNvPr id="80" name="Graphic 79">
            <a:extLst>
              <a:ext uri="{FF2B5EF4-FFF2-40B4-BE49-F238E27FC236}">
                <a16:creationId xmlns:a16="http://schemas.microsoft.com/office/drawing/2014/main" id="{D5170D1C-C950-07E2-B349-2B57E22D50E3}"/>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6086074" y="3195681"/>
            <a:ext cx="228600" cy="228600"/>
          </a:xfrm>
          <a:prstGeom prst="rect">
            <a:avLst/>
          </a:prstGeom>
        </p:spPr>
      </p:pic>
      <p:sp>
        <p:nvSpPr>
          <p:cNvPr id="81" name="TextBox 80">
            <a:extLst>
              <a:ext uri="{FF2B5EF4-FFF2-40B4-BE49-F238E27FC236}">
                <a16:creationId xmlns:a16="http://schemas.microsoft.com/office/drawing/2014/main" id="{10745586-5143-F198-DC2E-ACCA6BD76B6F}"/>
              </a:ext>
            </a:extLst>
          </p:cNvPr>
          <p:cNvSpPr txBox="1"/>
          <p:nvPr/>
        </p:nvSpPr>
        <p:spPr>
          <a:xfrm>
            <a:off x="6026967" y="3407416"/>
            <a:ext cx="346157" cy="76944"/>
          </a:xfrm>
          <a:prstGeom prst="rect">
            <a:avLst/>
          </a:prstGeom>
          <a:noFill/>
        </p:spPr>
        <p:txBody>
          <a:bodyPr wrap="square" lIns="0" tIns="0" rIns="0" bIns="0" rtlCol="0">
            <a:spAutoFit/>
          </a:bodyPr>
          <a:lstStyle/>
          <a:p>
            <a:pPr algn="ctr"/>
            <a:r>
              <a:rPr lang="en-US" sz="500" dirty="0"/>
              <a:t>Rest API</a:t>
            </a:r>
          </a:p>
        </p:txBody>
      </p:sp>
    </p:spTree>
    <p:extLst>
      <p:ext uri="{BB962C8B-B14F-4D97-AF65-F5344CB8AC3E}">
        <p14:creationId xmlns:p14="http://schemas.microsoft.com/office/powerpoint/2010/main" val="608523623"/>
      </p:ext>
    </p:extLst>
  </p:cSld>
  <p:clrMapOvr>
    <a:masterClrMapping/>
  </p:clrMapOvr>
  <p:transition>
    <p:fade/>
  </p:transition>
</p:sld>
</file>

<file path=ppt/theme/theme1.xml><?xml version="1.0" encoding="utf-8"?>
<a:theme xmlns:a="http://schemas.openxmlformats.org/drawingml/2006/main" name="Microsoft 365 Copilot Template">
  <a:themeElements>
    <a:clrScheme name="Microsoft 365 Copilot">
      <a:dk1>
        <a:srgbClr val="091F2C"/>
      </a:dk1>
      <a:lt1>
        <a:srgbClr val="FFFFFF"/>
      </a:lt1>
      <a:dk2>
        <a:srgbClr val="000000"/>
      </a:dk2>
      <a:lt2>
        <a:srgbClr val="FFF8F5"/>
      </a:lt2>
      <a:accent1>
        <a:srgbClr val="0078D4"/>
      </a:accent1>
      <a:accent2>
        <a:srgbClr val="C03BC4"/>
      </a:accent2>
      <a:accent3>
        <a:srgbClr val="FFA38B"/>
      </a:accent3>
      <a:accent4>
        <a:srgbClr val="8661C5"/>
      </a:accent4>
      <a:accent5>
        <a:srgbClr val="8DC8E8"/>
      </a:accent5>
      <a:accent6>
        <a:srgbClr val="FF5C39"/>
      </a:accent6>
      <a:hlink>
        <a:srgbClr val="0078D4"/>
      </a:hlink>
      <a:folHlink>
        <a:srgbClr val="C03BC4"/>
      </a:folHlink>
    </a:clrScheme>
    <a:fontScheme name="FantasyxMSFT">
      <a:majorFont>
        <a:latin typeface="Segoe Sans Display Semibold"/>
        <a:ea typeface=""/>
        <a:cs typeface=""/>
      </a:majorFont>
      <a:minorFont>
        <a:latin typeface="Segoe Sans Display"/>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a:solidFill>
              <a:schemeClr val="bg1"/>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Presentation1" id="{37823CB9-DC0F-DE49-A7F7-325A4228CCF9}" vid="{6CB80000-F9EA-4D40-9817-2B5CD0D7D2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89df779-34ae-475b-8f68-1e14ad50874e" xsi:nil="true"/>
    <TaxCatchAll xmlns="ff4aa7a8-f214-4e5b-8210-f35866a47391"/>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52E84E0A4B594BAE73A92866FC44AB" ma:contentTypeVersion="145" ma:contentTypeDescription="Create a new document." ma:contentTypeScope="" ma:versionID="00ec6f7c76ec4d35dbfc7cefa43f67d0">
  <xsd:schema xmlns:xsd="http://www.w3.org/2001/XMLSchema" xmlns:xs="http://www.w3.org/2001/XMLSchema" xmlns:p="http://schemas.microsoft.com/office/2006/metadata/properties" xmlns:ns2="b89df779-34ae-475b-8f68-1e14ad50874e" xmlns:ns3="ff4aa7a8-f214-4e5b-8210-f35866a47391" targetNamespace="http://schemas.microsoft.com/office/2006/metadata/properties" ma:root="true" ma:fieldsID="2755c834ed210a6a912e148fb00e9474" ns2:_="" ns3:_="">
    <xsd:import namespace="b89df779-34ae-475b-8f68-1e14ad50874e"/>
    <xsd:import namespace="ff4aa7a8-f214-4e5b-8210-f35866a4739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3:TaxCatchAll" minOccurs="0"/>
                <xsd:element ref="ns2:MediaServiceOCR" minOccurs="0"/>
                <xsd:element ref="ns2:MediaServiceGenerationTime" minOccurs="0"/>
                <xsd:element ref="ns2:MediaServiceEventHashCode"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9df779-34ae-475b-8f68-1e14ad5087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6" nillable="true" ma:displayName="Image Tags_0" ma:hidden="true" ma:internalName="lcf76f155ced4ddcb4097134ff3c332f">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4aa7a8-f214-4e5b-8210-f35866a4739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8d1e5b3-8759-4616-acc8-1fde5b8fda56}" ma:internalName="TaxCatchAll" ma:showField="CatchAllData" ma:web="ff4aa7a8-f214-4e5b-8210-f35866a473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238A23-E565-4D30-B110-FCD654E41757}">
  <ds:schemaRefs>
    <ds:schemaRef ds:uri="http://schemas.microsoft.com/sharepoint/v3/contenttype/forms"/>
  </ds:schemaRefs>
</ds:datastoreItem>
</file>

<file path=customXml/itemProps2.xml><?xml version="1.0" encoding="utf-8"?>
<ds:datastoreItem xmlns:ds="http://schemas.openxmlformats.org/officeDocument/2006/customXml" ds:itemID="{358B63B7-69B3-4502-BF92-5CB948B4ADA3}">
  <ds:schemaRefs>
    <ds:schemaRef ds:uri="http://purl.org/dc/elements/1.1/"/>
    <ds:schemaRef ds:uri="ff4aa7a8-f214-4e5b-8210-f35866a47391"/>
    <ds:schemaRef ds:uri="http://schemas.microsoft.com/office/2006/metadata/properties"/>
    <ds:schemaRef ds:uri="http://purl.org/dc/dcmitype/"/>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b89df779-34ae-475b-8f68-1e14ad50874e"/>
  </ds:schemaRefs>
</ds:datastoreItem>
</file>

<file path=customXml/itemProps3.xml><?xml version="1.0" encoding="utf-8"?>
<ds:datastoreItem xmlns:ds="http://schemas.openxmlformats.org/officeDocument/2006/customXml" ds:itemID="{9AB357A2-416B-4ABB-8198-96C159DF4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9df779-34ae-475b-8f68-1e14ad50874e"/>
    <ds:schemaRef ds:uri="ff4aa7a8-f214-4e5b-8210-f35866a473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TotalTime>
  <Words>1083</Words>
  <Application>Microsoft Office PowerPoint</Application>
  <PresentationFormat>Widescreen</PresentationFormat>
  <Paragraphs>148</Paragraphs>
  <Slides>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vt:i4>
      </vt:variant>
    </vt:vector>
  </HeadingPairs>
  <TitlesOfParts>
    <vt:vector size="13" baseType="lpstr">
      <vt:lpstr>Aptos</vt:lpstr>
      <vt:lpstr>Arial</vt:lpstr>
      <vt:lpstr>Arial,Sans-Serif</vt:lpstr>
      <vt:lpstr>Graphik Regular</vt:lpstr>
      <vt:lpstr>Segoe Sans Display</vt:lpstr>
      <vt:lpstr>Segoe Sans Display Semibold</vt:lpstr>
      <vt:lpstr>Segoe UI</vt:lpstr>
      <vt:lpstr>Segoe UI Variable Display</vt:lpstr>
      <vt:lpstr>Wingdings</vt:lpstr>
      <vt:lpstr>Microsoft 365 Copilot Template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Singhal, Akshita</dc:creator>
  <cp:lastModifiedBy>Daryl Schaal</cp:lastModifiedBy>
  <cp:revision>5</cp:revision>
  <dcterms:created xsi:type="dcterms:W3CDTF">2025-06-30T09:06:37Z</dcterms:created>
  <dcterms:modified xsi:type="dcterms:W3CDTF">2025-07-20T19:43:41Z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0x0101002652E84E0A4B594BAE73A92866FC44AB</vt:lpwstr>
  </property>
</Properties>
</file>